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04" r:id="rId2"/>
    <p:sldId id="257" r:id="rId3"/>
    <p:sldId id="258" r:id="rId4"/>
    <p:sldId id="2531" r:id="rId5"/>
    <p:sldId id="261" r:id="rId6"/>
    <p:sldId id="260" r:id="rId7"/>
    <p:sldId id="303" r:id="rId8"/>
    <p:sldId id="256" r:id="rId9"/>
    <p:sldId id="264" r:id="rId10"/>
    <p:sldId id="265" r:id="rId11"/>
    <p:sldId id="266" r:id="rId12"/>
    <p:sldId id="267" r:id="rId13"/>
    <p:sldId id="268" r:id="rId14"/>
    <p:sldId id="2533" r:id="rId15"/>
    <p:sldId id="269" r:id="rId16"/>
    <p:sldId id="305" r:id="rId17"/>
    <p:sldId id="306" r:id="rId18"/>
    <p:sldId id="253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C71F"/>
    <a:srgbClr val="C0B926"/>
    <a:srgbClr val="DAD346"/>
    <a:srgbClr val="50AF1B"/>
    <a:srgbClr val="C9C400"/>
    <a:srgbClr val="FF00FF"/>
    <a:srgbClr val="FFFF7D"/>
    <a:srgbClr val="2C36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2" d="100"/>
          <a:sy n="82" d="100"/>
        </p:scale>
        <p:origin x="71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29EFF-850B-469F-9A3E-724462FD6A6E}" type="datetimeFigureOut">
              <a:rPr lang="en-IN" smtClean="0"/>
              <a:t>25-01-2021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5B08A-B90D-49D1-8D5F-1385855139AD}" type="slidenum">
              <a:rPr lang="en-IN" smtClean="0"/>
              <a:t>‹#›</a:t>
            </a:fld>
            <a:endParaRPr lang="en-IN"/>
          </a:p>
        </p:txBody>
      </p:sp>
    </p:spTree>
    <p:extLst>
      <p:ext uri="{BB962C8B-B14F-4D97-AF65-F5344CB8AC3E}">
        <p14:creationId xmlns:p14="http://schemas.microsoft.com/office/powerpoint/2010/main" val="172096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55B08A-B90D-49D1-8D5F-1385855139AD}" type="slidenum">
              <a:rPr lang="en-IN" smtClean="0"/>
              <a:t>1</a:t>
            </a:fld>
            <a:endParaRPr lang="en-IN"/>
          </a:p>
        </p:txBody>
      </p:sp>
    </p:spTree>
    <p:extLst>
      <p:ext uri="{BB962C8B-B14F-4D97-AF65-F5344CB8AC3E}">
        <p14:creationId xmlns:p14="http://schemas.microsoft.com/office/powerpoint/2010/main" val="253471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6990cf43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6990cf43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55B08A-B90D-49D1-8D5F-1385855139AD}" type="slidenum">
              <a:rPr lang="en-IN" smtClean="0"/>
              <a:t>5</a:t>
            </a:fld>
            <a:endParaRPr lang="en-IN"/>
          </a:p>
        </p:txBody>
      </p:sp>
    </p:spTree>
    <p:extLst>
      <p:ext uri="{BB962C8B-B14F-4D97-AF65-F5344CB8AC3E}">
        <p14:creationId xmlns:p14="http://schemas.microsoft.com/office/powerpoint/2010/main" val="818354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6</a:t>
            </a:fld>
            <a:endParaRPr lang="en-US" dirty="0"/>
          </a:p>
        </p:txBody>
      </p:sp>
    </p:spTree>
    <p:extLst>
      <p:ext uri="{BB962C8B-B14F-4D97-AF65-F5344CB8AC3E}">
        <p14:creationId xmlns:p14="http://schemas.microsoft.com/office/powerpoint/2010/main" val="328513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6990cf43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6990cf43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141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6990cf43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6990cf43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55B08A-B90D-49D1-8D5F-1385855139AD}" type="slidenum">
              <a:rPr lang="en-IN" smtClean="0"/>
              <a:t>15</a:t>
            </a:fld>
            <a:endParaRPr lang="en-IN"/>
          </a:p>
        </p:txBody>
      </p:sp>
    </p:spTree>
    <p:extLst>
      <p:ext uri="{BB962C8B-B14F-4D97-AF65-F5344CB8AC3E}">
        <p14:creationId xmlns:p14="http://schemas.microsoft.com/office/powerpoint/2010/main" val="364958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55B08A-B90D-49D1-8D5F-1385855139AD}" type="slidenum">
              <a:rPr lang="en-IN" smtClean="0"/>
              <a:t>16</a:t>
            </a:fld>
            <a:endParaRPr lang="en-IN"/>
          </a:p>
        </p:txBody>
      </p:sp>
    </p:spTree>
    <p:extLst>
      <p:ext uri="{BB962C8B-B14F-4D97-AF65-F5344CB8AC3E}">
        <p14:creationId xmlns:p14="http://schemas.microsoft.com/office/powerpoint/2010/main" val="2893832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212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0D41-19B6-45F1-833C-219CD6A96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F02FB3-B417-4ACD-9770-C10A28F05B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F092DCB-75AB-447F-8D52-D5E53524453B}"/>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5" name="Footer Placeholder 4">
            <a:extLst>
              <a:ext uri="{FF2B5EF4-FFF2-40B4-BE49-F238E27FC236}">
                <a16:creationId xmlns:a16="http://schemas.microsoft.com/office/drawing/2014/main" id="{26BD7855-7AC3-4216-8ABA-25177B23A4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6D576D-B782-467D-9866-CD8A952AE088}"/>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2148055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9D7B-79D8-41D1-AAD9-457D7D24B7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18298F-3E5D-4C6E-8F3A-9395F51454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A823CD-0E19-4247-ABDD-360A2510F08F}"/>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5" name="Footer Placeholder 4">
            <a:extLst>
              <a:ext uri="{FF2B5EF4-FFF2-40B4-BE49-F238E27FC236}">
                <a16:creationId xmlns:a16="http://schemas.microsoft.com/office/drawing/2014/main" id="{38CEB6D9-6771-406A-8509-4FAD48CE64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D2A71E-6F24-44F2-9888-3F513B3A2B98}"/>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1148147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79DCF3-4961-4D5F-B21C-5D13262519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1D9CCF-A7E2-403E-8237-A357ADAD39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CF0E6D-CD90-45E8-8B67-C3B0F3A0910B}"/>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5" name="Footer Placeholder 4">
            <a:extLst>
              <a:ext uri="{FF2B5EF4-FFF2-40B4-BE49-F238E27FC236}">
                <a16:creationId xmlns:a16="http://schemas.microsoft.com/office/drawing/2014/main" id="{7522E9CA-C0BE-4BE7-96EF-E075FE0A8F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C99F18-60B6-451B-9074-091BD1606184}"/>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1150514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subtitle slide 1 1">
  <p:cSld name="Title &amp; subtitle slide 1 1">
    <p:bg>
      <p:bgPr>
        <a:solidFill>
          <a:srgbClr val="2D2929"/>
        </a:solid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6455133" y="1018233"/>
            <a:ext cx="40088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rgbClr val="F4EFEA"/>
              </a:buClr>
              <a:buSzPts val="2400"/>
              <a:buNone/>
              <a:defRPr b="1">
                <a:solidFill>
                  <a:srgbClr val="F4EFEA"/>
                </a:solidFill>
              </a:defRPr>
            </a:lvl1pPr>
            <a:lvl2pPr lvl="1" rtl="0">
              <a:spcBef>
                <a:spcPts val="0"/>
              </a:spcBef>
              <a:spcAft>
                <a:spcPts val="0"/>
              </a:spcAft>
              <a:buClr>
                <a:srgbClr val="F4EFEA"/>
              </a:buClr>
              <a:buSzPts val="4000"/>
              <a:buNone/>
              <a:defRPr sz="5333">
                <a:solidFill>
                  <a:srgbClr val="F4EFEA"/>
                </a:solidFill>
              </a:defRPr>
            </a:lvl2pPr>
            <a:lvl3pPr lvl="2" rtl="0">
              <a:spcBef>
                <a:spcPts val="0"/>
              </a:spcBef>
              <a:spcAft>
                <a:spcPts val="0"/>
              </a:spcAft>
              <a:buClr>
                <a:srgbClr val="F4EFEA"/>
              </a:buClr>
              <a:buSzPts val="4000"/>
              <a:buNone/>
              <a:defRPr sz="5333">
                <a:solidFill>
                  <a:srgbClr val="F4EFEA"/>
                </a:solidFill>
              </a:defRPr>
            </a:lvl3pPr>
            <a:lvl4pPr lvl="3" rtl="0">
              <a:spcBef>
                <a:spcPts val="0"/>
              </a:spcBef>
              <a:spcAft>
                <a:spcPts val="0"/>
              </a:spcAft>
              <a:buClr>
                <a:srgbClr val="F4EFEA"/>
              </a:buClr>
              <a:buSzPts val="4000"/>
              <a:buNone/>
              <a:defRPr sz="5333">
                <a:solidFill>
                  <a:srgbClr val="F4EFEA"/>
                </a:solidFill>
              </a:defRPr>
            </a:lvl4pPr>
            <a:lvl5pPr lvl="4" rtl="0">
              <a:spcBef>
                <a:spcPts val="0"/>
              </a:spcBef>
              <a:spcAft>
                <a:spcPts val="0"/>
              </a:spcAft>
              <a:buClr>
                <a:srgbClr val="F4EFEA"/>
              </a:buClr>
              <a:buSzPts val="4000"/>
              <a:buNone/>
              <a:defRPr sz="5333">
                <a:solidFill>
                  <a:srgbClr val="F4EFEA"/>
                </a:solidFill>
              </a:defRPr>
            </a:lvl5pPr>
            <a:lvl6pPr lvl="5" rtl="0">
              <a:spcBef>
                <a:spcPts val="0"/>
              </a:spcBef>
              <a:spcAft>
                <a:spcPts val="0"/>
              </a:spcAft>
              <a:buClr>
                <a:srgbClr val="F4EFEA"/>
              </a:buClr>
              <a:buSzPts val="4000"/>
              <a:buNone/>
              <a:defRPr sz="5333">
                <a:solidFill>
                  <a:srgbClr val="F4EFEA"/>
                </a:solidFill>
              </a:defRPr>
            </a:lvl6pPr>
            <a:lvl7pPr lvl="6" rtl="0">
              <a:spcBef>
                <a:spcPts val="0"/>
              </a:spcBef>
              <a:spcAft>
                <a:spcPts val="0"/>
              </a:spcAft>
              <a:buClr>
                <a:srgbClr val="F4EFEA"/>
              </a:buClr>
              <a:buSzPts val="4000"/>
              <a:buNone/>
              <a:defRPr sz="5333">
                <a:solidFill>
                  <a:srgbClr val="F4EFEA"/>
                </a:solidFill>
              </a:defRPr>
            </a:lvl7pPr>
            <a:lvl8pPr lvl="7" rtl="0">
              <a:spcBef>
                <a:spcPts val="0"/>
              </a:spcBef>
              <a:spcAft>
                <a:spcPts val="0"/>
              </a:spcAft>
              <a:buClr>
                <a:srgbClr val="F4EFEA"/>
              </a:buClr>
              <a:buSzPts val="4000"/>
              <a:buNone/>
              <a:defRPr sz="5333">
                <a:solidFill>
                  <a:srgbClr val="F4EFEA"/>
                </a:solidFill>
              </a:defRPr>
            </a:lvl8pPr>
            <a:lvl9pPr lvl="8" rtl="0">
              <a:spcBef>
                <a:spcPts val="0"/>
              </a:spcBef>
              <a:spcAft>
                <a:spcPts val="0"/>
              </a:spcAft>
              <a:buClr>
                <a:srgbClr val="F4EFEA"/>
              </a:buClr>
              <a:buSzPts val="4000"/>
              <a:buNone/>
              <a:defRPr sz="5333">
                <a:solidFill>
                  <a:srgbClr val="F4EFEA"/>
                </a:solidFill>
              </a:defRPr>
            </a:lvl9pPr>
          </a:lstStyle>
          <a:p>
            <a:endParaRPr/>
          </a:p>
        </p:txBody>
      </p:sp>
      <p:cxnSp>
        <p:nvCxnSpPr>
          <p:cNvPr id="134" name="Google Shape;134;p18"/>
          <p:cNvCxnSpPr/>
          <p:nvPr/>
        </p:nvCxnSpPr>
        <p:spPr>
          <a:xfrm>
            <a:off x="11865200" y="-93433"/>
            <a:ext cx="0" cy="3059600"/>
          </a:xfrm>
          <a:prstGeom prst="straightConnector1">
            <a:avLst/>
          </a:prstGeom>
          <a:noFill/>
          <a:ln w="28575" cap="flat" cmpd="sng">
            <a:solidFill>
              <a:srgbClr val="F4EFEA"/>
            </a:solidFill>
            <a:prstDash val="solid"/>
            <a:round/>
            <a:headEnd type="none" w="med" len="med"/>
            <a:tailEnd type="none" w="med" len="med"/>
          </a:ln>
        </p:spPr>
      </p:cxnSp>
      <p:sp>
        <p:nvSpPr>
          <p:cNvPr id="135" name="Google Shape;135;p18"/>
          <p:cNvSpPr txBox="1">
            <a:spLocks noGrp="1"/>
          </p:cNvSpPr>
          <p:nvPr>
            <p:ph type="ctrTitle" idx="2"/>
          </p:nvPr>
        </p:nvSpPr>
        <p:spPr>
          <a:xfrm rot="5400000">
            <a:off x="8914400" y="3044900"/>
            <a:ext cx="5901600" cy="260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1100"/>
              <a:buNone/>
              <a:defRPr sz="1467" b="1">
                <a:solidFill>
                  <a:srgbClr val="FFFFFF"/>
                </a:solidFill>
              </a:defRPr>
            </a:lvl1pPr>
            <a:lvl2pPr lvl="1" algn="r" rtl="0">
              <a:spcBef>
                <a:spcPts val="0"/>
              </a:spcBef>
              <a:spcAft>
                <a:spcPts val="0"/>
              </a:spcAft>
              <a:buClr>
                <a:srgbClr val="FFFFFF"/>
              </a:buClr>
              <a:buSzPts val="6000"/>
              <a:buNone/>
              <a:defRPr sz="8000">
                <a:solidFill>
                  <a:srgbClr val="FFFFFF"/>
                </a:solidFill>
              </a:defRPr>
            </a:lvl2pPr>
            <a:lvl3pPr lvl="2" algn="r" rtl="0">
              <a:spcBef>
                <a:spcPts val="0"/>
              </a:spcBef>
              <a:spcAft>
                <a:spcPts val="0"/>
              </a:spcAft>
              <a:buClr>
                <a:srgbClr val="FFFFFF"/>
              </a:buClr>
              <a:buSzPts val="6000"/>
              <a:buNone/>
              <a:defRPr sz="8000">
                <a:solidFill>
                  <a:srgbClr val="FFFFFF"/>
                </a:solidFill>
              </a:defRPr>
            </a:lvl3pPr>
            <a:lvl4pPr lvl="3" algn="r" rtl="0">
              <a:spcBef>
                <a:spcPts val="0"/>
              </a:spcBef>
              <a:spcAft>
                <a:spcPts val="0"/>
              </a:spcAft>
              <a:buClr>
                <a:srgbClr val="FFFFFF"/>
              </a:buClr>
              <a:buSzPts val="6000"/>
              <a:buNone/>
              <a:defRPr sz="8000">
                <a:solidFill>
                  <a:srgbClr val="FFFFFF"/>
                </a:solidFill>
              </a:defRPr>
            </a:lvl4pPr>
            <a:lvl5pPr lvl="4" algn="r" rtl="0">
              <a:spcBef>
                <a:spcPts val="0"/>
              </a:spcBef>
              <a:spcAft>
                <a:spcPts val="0"/>
              </a:spcAft>
              <a:buClr>
                <a:srgbClr val="FFFFFF"/>
              </a:buClr>
              <a:buSzPts val="6000"/>
              <a:buNone/>
              <a:defRPr sz="8000">
                <a:solidFill>
                  <a:srgbClr val="FFFFFF"/>
                </a:solidFill>
              </a:defRPr>
            </a:lvl5pPr>
            <a:lvl6pPr lvl="5" algn="r" rtl="0">
              <a:spcBef>
                <a:spcPts val="0"/>
              </a:spcBef>
              <a:spcAft>
                <a:spcPts val="0"/>
              </a:spcAft>
              <a:buClr>
                <a:srgbClr val="FFFFFF"/>
              </a:buClr>
              <a:buSzPts val="6000"/>
              <a:buNone/>
              <a:defRPr sz="8000">
                <a:solidFill>
                  <a:srgbClr val="FFFFFF"/>
                </a:solidFill>
              </a:defRPr>
            </a:lvl6pPr>
            <a:lvl7pPr lvl="6" algn="r" rtl="0">
              <a:spcBef>
                <a:spcPts val="0"/>
              </a:spcBef>
              <a:spcAft>
                <a:spcPts val="0"/>
              </a:spcAft>
              <a:buClr>
                <a:srgbClr val="FFFFFF"/>
              </a:buClr>
              <a:buSzPts val="6000"/>
              <a:buNone/>
              <a:defRPr sz="8000">
                <a:solidFill>
                  <a:srgbClr val="FFFFFF"/>
                </a:solidFill>
              </a:defRPr>
            </a:lvl7pPr>
            <a:lvl8pPr lvl="7" algn="r" rtl="0">
              <a:spcBef>
                <a:spcPts val="0"/>
              </a:spcBef>
              <a:spcAft>
                <a:spcPts val="0"/>
              </a:spcAft>
              <a:buClr>
                <a:srgbClr val="FFFFFF"/>
              </a:buClr>
              <a:buSzPts val="6000"/>
              <a:buNone/>
              <a:defRPr sz="8000">
                <a:solidFill>
                  <a:srgbClr val="FFFFFF"/>
                </a:solidFill>
              </a:defRPr>
            </a:lvl8pPr>
            <a:lvl9pPr lvl="8" algn="r" rtl="0">
              <a:spcBef>
                <a:spcPts val="0"/>
              </a:spcBef>
              <a:spcAft>
                <a:spcPts val="0"/>
              </a:spcAft>
              <a:buClr>
                <a:srgbClr val="FFFFFF"/>
              </a:buClr>
              <a:buSzPts val="6000"/>
              <a:buNone/>
              <a:defRPr sz="8000">
                <a:solidFill>
                  <a:srgbClr val="FFFFFF"/>
                </a:solidFill>
              </a:defRPr>
            </a:lvl9pPr>
          </a:lstStyle>
          <a:p>
            <a:endParaRPr/>
          </a:p>
        </p:txBody>
      </p:sp>
      <p:sp>
        <p:nvSpPr>
          <p:cNvPr id="136" name="Google Shape;136;p18"/>
          <p:cNvSpPr txBox="1">
            <a:spLocks noGrp="1"/>
          </p:cNvSpPr>
          <p:nvPr>
            <p:ph type="subTitle" idx="1"/>
          </p:nvPr>
        </p:nvSpPr>
        <p:spPr>
          <a:xfrm>
            <a:off x="6455133" y="2404033"/>
            <a:ext cx="3757200" cy="354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71864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207659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amp; Image slide">
  <p:cSld name="Text &amp; Image slide">
    <p:bg>
      <p:bgPr>
        <a:solidFill>
          <a:srgbClr val="F4EFEA"/>
        </a:solidFill>
        <a:effectLst/>
      </p:bgPr>
    </p:bg>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6431867" y="1030800"/>
            <a:ext cx="4924000" cy="160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Clr>
                <a:srgbClr val="2D2929"/>
              </a:buClr>
              <a:buSzPts val="2400"/>
              <a:buNone/>
              <a:defRPr>
                <a:solidFill>
                  <a:srgbClr val="2D2929"/>
                </a:solidFill>
              </a:defRPr>
            </a:lvl2pPr>
            <a:lvl3pPr lvl="2" rtl="0">
              <a:spcBef>
                <a:spcPts val="0"/>
              </a:spcBef>
              <a:spcAft>
                <a:spcPts val="0"/>
              </a:spcAft>
              <a:buClr>
                <a:srgbClr val="2D2929"/>
              </a:buClr>
              <a:buSzPts val="2400"/>
              <a:buNone/>
              <a:defRPr>
                <a:solidFill>
                  <a:srgbClr val="2D2929"/>
                </a:solidFill>
              </a:defRPr>
            </a:lvl3pPr>
            <a:lvl4pPr lvl="3" rtl="0">
              <a:spcBef>
                <a:spcPts val="0"/>
              </a:spcBef>
              <a:spcAft>
                <a:spcPts val="0"/>
              </a:spcAft>
              <a:buClr>
                <a:srgbClr val="2D2929"/>
              </a:buClr>
              <a:buSzPts val="2400"/>
              <a:buNone/>
              <a:defRPr>
                <a:solidFill>
                  <a:srgbClr val="2D2929"/>
                </a:solidFill>
              </a:defRPr>
            </a:lvl4pPr>
            <a:lvl5pPr lvl="4" rtl="0">
              <a:spcBef>
                <a:spcPts val="0"/>
              </a:spcBef>
              <a:spcAft>
                <a:spcPts val="0"/>
              </a:spcAft>
              <a:buClr>
                <a:srgbClr val="2D2929"/>
              </a:buClr>
              <a:buSzPts val="2400"/>
              <a:buNone/>
              <a:defRPr>
                <a:solidFill>
                  <a:srgbClr val="2D2929"/>
                </a:solidFill>
              </a:defRPr>
            </a:lvl5pPr>
            <a:lvl6pPr lvl="5" rtl="0">
              <a:spcBef>
                <a:spcPts val="0"/>
              </a:spcBef>
              <a:spcAft>
                <a:spcPts val="0"/>
              </a:spcAft>
              <a:buClr>
                <a:srgbClr val="2D2929"/>
              </a:buClr>
              <a:buSzPts val="2400"/>
              <a:buNone/>
              <a:defRPr>
                <a:solidFill>
                  <a:srgbClr val="2D2929"/>
                </a:solidFill>
              </a:defRPr>
            </a:lvl6pPr>
            <a:lvl7pPr lvl="6" rtl="0">
              <a:spcBef>
                <a:spcPts val="0"/>
              </a:spcBef>
              <a:spcAft>
                <a:spcPts val="0"/>
              </a:spcAft>
              <a:buClr>
                <a:srgbClr val="2D2929"/>
              </a:buClr>
              <a:buSzPts val="2400"/>
              <a:buNone/>
              <a:defRPr>
                <a:solidFill>
                  <a:srgbClr val="2D2929"/>
                </a:solidFill>
              </a:defRPr>
            </a:lvl7pPr>
            <a:lvl8pPr lvl="7" rtl="0">
              <a:spcBef>
                <a:spcPts val="0"/>
              </a:spcBef>
              <a:spcAft>
                <a:spcPts val="0"/>
              </a:spcAft>
              <a:buClr>
                <a:srgbClr val="2D2929"/>
              </a:buClr>
              <a:buSzPts val="2400"/>
              <a:buNone/>
              <a:defRPr>
                <a:solidFill>
                  <a:srgbClr val="2D2929"/>
                </a:solidFill>
              </a:defRPr>
            </a:lvl8pPr>
            <a:lvl9pPr lvl="8" rtl="0">
              <a:spcBef>
                <a:spcPts val="0"/>
              </a:spcBef>
              <a:spcAft>
                <a:spcPts val="0"/>
              </a:spcAft>
              <a:buClr>
                <a:srgbClr val="2D2929"/>
              </a:buClr>
              <a:buSzPts val="2400"/>
              <a:buNone/>
              <a:defRPr>
                <a:solidFill>
                  <a:srgbClr val="2D2929"/>
                </a:solidFill>
              </a:defRPr>
            </a:lvl9pPr>
          </a:lstStyle>
          <a:p>
            <a:endParaRPr/>
          </a:p>
        </p:txBody>
      </p:sp>
      <p:cxnSp>
        <p:nvCxnSpPr>
          <p:cNvPr id="204" name="Google Shape;204;p24"/>
          <p:cNvCxnSpPr/>
          <p:nvPr/>
        </p:nvCxnSpPr>
        <p:spPr>
          <a:xfrm>
            <a:off x="11865200" y="-93433"/>
            <a:ext cx="0" cy="3059600"/>
          </a:xfrm>
          <a:prstGeom prst="straightConnector1">
            <a:avLst/>
          </a:prstGeom>
          <a:noFill/>
          <a:ln w="28575" cap="flat" cmpd="sng">
            <a:solidFill>
              <a:srgbClr val="2D2929"/>
            </a:solidFill>
            <a:prstDash val="solid"/>
            <a:round/>
            <a:headEnd type="none" w="med" len="med"/>
            <a:tailEnd type="none" w="med" len="med"/>
          </a:ln>
        </p:spPr>
      </p:cxnSp>
      <p:sp>
        <p:nvSpPr>
          <p:cNvPr id="205" name="Google Shape;205;p24"/>
          <p:cNvSpPr txBox="1">
            <a:spLocks noGrp="1"/>
          </p:cNvSpPr>
          <p:nvPr>
            <p:ph type="ctrTitle" idx="2"/>
          </p:nvPr>
        </p:nvSpPr>
        <p:spPr>
          <a:xfrm rot="5400000">
            <a:off x="8914400" y="3044900"/>
            <a:ext cx="5901600" cy="260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D2929"/>
              </a:buClr>
              <a:buSzPts val="1100"/>
              <a:buNone/>
              <a:defRPr sz="1467" b="1">
                <a:solidFill>
                  <a:srgbClr val="2D2929"/>
                </a:solidFill>
              </a:defRPr>
            </a:lvl1pPr>
            <a:lvl2pPr lvl="1" algn="r" rtl="0">
              <a:spcBef>
                <a:spcPts val="0"/>
              </a:spcBef>
              <a:spcAft>
                <a:spcPts val="0"/>
              </a:spcAft>
              <a:buClr>
                <a:srgbClr val="2D2929"/>
              </a:buClr>
              <a:buSzPts val="6000"/>
              <a:buNone/>
              <a:defRPr sz="8000">
                <a:solidFill>
                  <a:srgbClr val="2D2929"/>
                </a:solidFill>
              </a:defRPr>
            </a:lvl2pPr>
            <a:lvl3pPr lvl="2" algn="r" rtl="0">
              <a:spcBef>
                <a:spcPts val="0"/>
              </a:spcBef>
              <a:spcAft>
                <a:spcPts val="0"/>
              </a:spcAft>
              <a:buClr>
                <a:srgbClr val="2D2929"/>
              </a:buClr>
              <a:buSzPts val="6000"/>
              <a:buNone/>
              <a:defRPr sz="8000">
                <a:solidFill>
                  <a:srgbClr val="2D2929"/>
                </a:solidFill>
              </a:defRPr>
            </a:lvl3pPr>
            <a:lvl4pPr lvl="3" algn="r" rtl="0">
              <a:spcBef>
                <a:spcPts val="0"/>
              </a:spcBef>
              <a:spcAft>
                <a:spcPts val="0"/>
              </a:spcAft>
              <a:buClr>
                <a:srgbClr val="2D2929"/>
              </a:buClr>
              <a:buSzPts val="6000"/>
              <a:buNone/>
              <a:defRPr sz="8000">
                <a:solidFill>
                  <a:srgbClr val="2D2929"/>
                </a:solidFill>
              </a:defRPr>
            </a:lvl4pPr>
            <a:lvl5pPr lvl="4" algn="r" rtl="0">
              <a:spcBef>
                <a:spcPts val="0"/>
              </a:spcBef>
              <a:spcAft>
                <a:spcPts val="0"/>
              </a:spcAft>
              <a:buClr>
                <a:srgbClr val="2D2929"/>
              </a:buClr>
              <a:buSzPts val="6000"/>
              <a:buNone/>
              <a:defRPr sz="8000">
                <a:solidFill>
                  <a:srgbClr val="2D2929"/>
                </a:solidFill>
              </a:defRPr>
            </a:lvl5pPr>
            <a:lvl6pPr lvl="5" algn="r" rtl="0">
              <a:spcBef>
                <a:spcPts val="0"/>
              </a:spcBef>
              <a:spcAft>
                <a:spcPts val="0"/>
              </a:spcAft>
              <a:buClr>
                <a:srgbClr val="2D2929"/>
              </a:buClr>
              <a:buSzPts val="6000"/>
              <a:buNone/>
              <a:defRPr sz="8000">
                <a:solidFill>
                  <a:srgbClr val="2D2929"/>
                </a:solidFill>
              </a:defRPr>
            </a:lvl6pPr>
            <a:lvl7pPr lvl="6" algn="r" rtl="0">
              <a:spcBef>
                <a:spcPts val="0"/>
              </a:spcBef>
              <a:spcAft>
                <a:spcPts val="0"/>
              </a:spcAft>
              <a:buClr>
                <a:srgbClr val="2D2929"/>
              </a:buClr>
              <a:buSzPts val="6000"/>
              <a:buNone/>
              <a:defRPr sz="8000">
                <a:solidFill>
                  <a:srgbClr val="2D2929"/>
                </a:solidFill>
              </a:defRPr>
            </a:lvl7pPr>
            <a:lvl8pPr lvl="7" algn="r" rtl="0">
              <a:spcBef>
                <a:spcPts val="0"/>
              </a:spcBef>
              <a:spcAft>
                <a:spcPts val="0"/>
              </a:spcAft>
              <a:buClr>
                <a:srgbClr val="2D2929"/>
              </a:buClr>
              <a:buSzPts val="6000"/>
              <a:buNone/>
              <a:defRPr sz="8000">
                <a:solidFill>
                  <a:srgbClr val="2D2929"/>
                </a:solidFill>
              </a:defRPr>
            </a:lvl8pPr>
            <a:lvl9pPr lvl="8" algn="r" rtl="0">
              <a:spcBef>
                <a:spcPts val="0"/>
              </a:spcBef>
              <a:spcAft>
                <a:spcPts val="0"/>
              </a:spcAft>
              <a:buClr>
                <a:srgbClr val="2D2929"/>
              </a:buClr>
              <a:buSzPts val="6000"/>
              <a:buNone/>
              <a:defRPr sz="8000">
                <a:solidFill>
                  <a:srgbClr val="2D2929"/>
                </a:solidFill>
              </a:defRPr>
            </a:lvl9pPr>
          </a:lstStyle>
          <a:p>
            <a:endParaRPr/>
          </a:p>
        </p:txBody>
      </p:sp>
      <p:sp>
        <p:nvSpPr>
          <p:cNvPr id="206" name="Google Shape;206;p24"/>
          <p:cNvSpPr txBox="1">
            <a:spLocks noGrp="1"/>
          </p:cNvSpPr>
          <p:nvPr>
            <p:ph type="subTitle" idx="1"/>
          </p:nvPr>
        </p:nvSpPr>
        <p:spPr>
          <a:xfrm>
            <a:off x="6431856" y="2752960"/>
            <a:ext cx="4924000" cy="194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2D2929"/>
                </a:solidFill>
                <a:latin typeface="Ubuntu"/>
                <a:ea typeface="Ubuntu"/>
                <a:cs typeface="Ubuntu"/>
                <a:sym typeface="Ubuntu"/>
              </a:defRPr>
            </a:lvl1pPr>
            <a:lvl2pPr lvl="1" rtl="0">
              <a:spcBef>
                <a:spcPts val="0"/>
              </a:spcBef>
              <a:spcAft>
                <a:spcPts val="0"/>
              </a:spcAft>
              <a:buNone/>
              <a:defRPr sz="1600">
                <a:solidFill>
                  <a:srgbClr val="2D2929"/>
                </a:solidFill>
                <a:latin typeface="Ubuntu"/>
                <a:ea typeface="Ubuntu"/>
                <a:cs typeface="Ubuntu"/>
                <a:sym typeface="Ubuntu"/>
              </a:defRPr>
            </a:lvl2pPr>
            <a:lvl3pPr lvl="2" rtl="0">
              <a:spcBef>
                <a:spcPts val="0"/>
              </a:spcBef>
              <a:spcAft>
                <a:spcPts val="0"/>
              </a:spcAft>
              <a:buNone/>
              <a:defRPr sz="1600">
                <a:solidFill>
                  <a:srgbClr val="2D2929"/>
                </a:solidFill>
                <a:latin typeface="Ubuntu"/>
                <a:ea typeface="Ubuntu"/>
                <a:cs typeface="Ubuntu"/>
                <a:sym typeface="Ubuntu"/>
              </a:defRPr>
            </a:lvl3pPr>
            <a:lvl4pPr lvl="3" rtl="0">
              <a:spcBef>
                <a:spcPts val="0"/>
              </a:spcBef>
              <a:spcAft>
                <a:spcPts val="0"/>
              </a:spcAft>
              <a:buNone/>
              <a:defRPr sz="1600">
                <a:solidFill>
                  <a:srgbClr val="2D2929"/>
                </a:solidFill>
                <a:latin typeface="Ubuntu"/>
                <a:ea typeface="Ubuntu"/>
                <a:cs typeface="Ubuntu"/>
                <a:sym typeface="Ubuntu"/>
              </a:defRPr>
            </a:lvl4pPr>
            <a:lvl5pPr lvl="4" rtl="0">
              <a:spcBef>
                <a:spcPts val="0"/>
              </a:spcBef>
              <a:spcAft>
                <a:spcPts val="0"/>
              </a:spcAft>
              <a:buNone/>
              <a:defRPr sz="1600">
                <a:solidFill>
                  <a:srgbClr val="2D2929"/>
                </a:solidFill>
                <a:latin typeface="Ubuntu"/>
                <a:ea typeface="Ubuntu"/>
                <a:cs typeface="Ubuntu"/>
                <a:sym typeface="Ubuntu"/>
              </a:defRPr>
            </a:lvl5pPr>
            <a:lvl6pPr lvl="5" rtl="0">
              <a:spcBef>
                <a:spcPts val="0"/>
              </a:spcBef>
              <a:spcAft>
                <a:spcPts val="0"/>
              </a:spcAft>
              <a:buNone/>
              <a:defRPr sz="1600">
                <a:solidFill>
                  <a:srgbClr val="2D2929"/>
                </a:solidFill>
                <a:latin typeface="Ubuntu"/>
                <a:ea typeface="Ubuntu"/>
                <a:cs typeface="Ubuntu"/>
                <a:sym typeface="Ubuntu"/>
              </a:defRPr>
            </a:lvl6pPr>
            <a:lvl7pPr lvl="6" rtl="0">
              <a:spcBef>
                <a:spcPts val="0"/>
              </a:spcBef>
              <a:spcAft>
                <a:spcPts val="0"/>
              </a:spcAft>
              <a:buNone/>
              <a:defRPr sz="1600">
                <a:solidFill>
                  <a:srgbClr val="2D2929"/>
                </a:solidFill>
                <a:latin typeface="Ubuntu"/>
                <a:ea typeface="Ubuntu"/>
                <a:cs typeface="Ubuntu"/>
                <a:sym typeface="Ubuntu"/>
              </a:defRPr>
            </a:lvl7pPr>
            <a:lvl8pPr lvl="7" rtl="0">
              <a:spcBef>
                <a:spcPts val="0"/>
              </a:spcBef>
              <a:spcAft>
                <a:spcPts val="0"/>
              </a:spcAft>
              <a:buNone/>
              <a:defRPr sz="1600">
                <a:solidFill>
                  <a:srgbClr val="2D2929"/>
                </a:solidFill>
                <a:latin typeface="Ubuntu"/>
                <a:ea typeface="Ubuntu"/>
                <a:cs typeface="Ubuntu"/>
                <a:sym typeface="Ubuntu"/>
              </a:defRPr>
            </a:lvl8pPr>
            <a:lvl9pPr lvl="8" rtl="0">
              <a:spcBef>
                <a:spcPts val="0"/>
              </a:spcBef>
              <a:spcAft>
                <a:spcPts val="0"/>
              </a:spcAft>
              <a:buNone/>
              <a:defRPr sz="1600">
                <a:solidFill>
                  <a:srgbClr val="2D2929"/>
                </a:solidFill>
                <a:latin typeface="Ubuntu"/>
                <a:ea typeface="Ubuntu"/>
                <a:cs typeface="Ubuntu"/>
                <a:sym typeface="Ubuntu"/>
              </a:defRPr>
            </a:lvl9pPr>
          </a:lstStyle>
          <a:p>
            <a:endParaRPr/>
          </a:p>
        </p:txBody>
      </p:sp>
    </p:spTree>
    <p:extLst>
      <p:ext uri="{BB962C8B-B14F-4D97-AF65-F5344CB8AC3E}">
        <p14:creationId xmlns:p14="http://schemas.microsoft.com/office/powerpoint/2010/main" val="1558404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text slide 1 4">
  <p:cSld name="Title &amp; text slide 1 4">
    <p:bg>
      <p:bgPr>
        <a:solidFill>
          <a:srgbClr val="F4EFEA"/>
        </a:solidFill>
        <a:effectLst/>
      </p:bgPr>
    </p:bg>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6933" y="1411233"/>
            <a:ext cx="423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Clr>
                <a:srgbClr val="2D2929"/>
              </a:buClr>
              <a:buSzPts val="4000"/>
              <a:buNone/>
              <a:defRPr sz="5333">
                <a:solidFill>
                  <a:srgbClr val="2D2929"/>
                </a:solidFill>
              </a:defRPr>
            </a:lvl2pPr>
            <a:lvl3pPr lvl="2" rtl="0">
              <a:spcBef>
                <a:spcPts val="0"/>
              </a:spcBef>
              <a:spcAft>
                <a:spcPts val="0"/>
              </a:spcAft>
              <a:buClr>
                <a:srgbClr val="2D2929"/>
              </a:buClr>
              <a:buSzPts val="4000"/>
              <a:buNone/>
              <a:defRPr sz="5333">
                <a:solidFill>
                  <a:srgbClr val="2D2929"/>
                </a:solidFill>
              </a:defRPr>
            </a:lvl3pPr>
            <a:lvl4pPr lvl="3" rtl="0">
              <a:spcBef>
                <a:spcPts val="0"/>
              </a:spcBef>
              <a:spcAft>
                <a:spcPts val="0"/>
              </a:spcAft>
              <a:buClr>
                <a:srgbClr val="2D2929"/>
              </a:buClr>
              <a:buSzPts val="4000"/>
              <a:buNone/>
              <a:defRPr sz="5333">
                <a:solidFill>
                  <a:srgbClr val="2D2929"/>
                </a:solidFill>
              </a:defRPr>
            </a:lvl4pPr>
            <a:lvl5pPr lvl="4" rtl="0">
              <a:spcBef>
                <a:spcPts val="0"/>
              </a:spcBef>
              <a:spcAft>
                <a:spcPts val="0"/>
              </a:spcAft>
              <a:buClr>
                <a:srgbClr val="2D2929"/>
              </a:buClr>
              <a:buSzPts val="4000"/>
              <a:buNone/>
              <a:defRPr sz="5333">
                <a:solidFill>
                  <a:srgbClr val="2D2929"/>
                </a:solidFill>
              </a:defRPr>
            </a:lvl5pPr>
            <a:lvl6pPr lvl="5" rtl="0">
              <a:spcBef>
                <a:spcPts val="0"/>
              </a:spcBef>
              <a:spcAft>
                <a:spcPts val="0"/>
              </a:spcAft>
              <a:buClr>
                <a:srgbClr val="2D2929"/>
              </a:buClr>
              <a:buSzPts val="4000"/>
              <a:buNone/>
              <a:defRPr sz="5333">
                <a:solidFill>
                  <a:srgbClr val="2D2929"/>
                </a:solidFill>
              </a:defRPr>
            </a:lvl6pPr>
            <a:lvl7pPr lvl="6" rtl="0">
              <a:spcBef>
                <a:spcPts val="0"/>
              </a:spcBef>
              <a:spcAft>
                <a:spcPts val="0"/>
              </a:spcAft>
              <a:buClr>
                <a:srgbClr val="2D2929"/>
              </a:buClr>
              <a:buSzPts val="4000"/>
              <a:buNone/>
              <a:defRPr sz="5333">
                <a:solidFill>
                  <a:srgbClr val="2D2929"/>
                </a:solidFill>
              </a:defRPr>
            </a:lvl7pPr>
            <a:lvl8pPr lvl="7" rtl="0">
              <a:spcBef>
                <a:spcPts val="0"/>
              </a:spcBef>
              <a:spcAft>
                <a:spcPts val="0"/>
              </a:spcAft>
              <a:buClr>
                <a:srgbClr val="2D2929"/>
              </a:buClr>
              <a:buSzPts val="4000"/>
              <a:buNone/>
              <a:defRPr sz="5333">
                <a:solidFill>
                  <a:srgbClr val="2D2929"/>
                </a:solidFill>
              </a:defRPr>
            </a:lvl8pPr>
            <a:lvl9pPr lvl="8" rtl="0">
              <a:spcBef>
                <a:spcPts val="0"/>
              </a:spcBef>
              <a:spcAft>
                <a:spcPts val="0"/>
              </a:spcAft>
              <a:buClr>
                <a:srgbClr val="2D2929"/>
              </a:buClr>
              <a:buSzPts val="4000"/>
              <a:buNone/>
              <a:defRPr sz="5333">
                <a:solidFill>
                  <a:srgbClr val="2D2929"/>
                </a:solidFill>
              </a:defRPr>
            </a:lvl9pPr>
          </a:lstStyle>
          <a:p>
            <a:endParaRPr/>
          </a:p>
        </p:txBody>
      </p:sp>
      <p:cxnSp>
        <p:nvCxnSpPr>
          <p:cNvPr id="75" name="Google Shape;75;p12"/>
          <p:cNvCxnSpPr/>
          <p:nvPr/>
        </p:nvCxnSpPr>
        <p:spPr>
          <a:xfrm>
            <a:off x="11865200" y="-93433"/>
            <a:ext cx="0" cy="3059600"/>
          </a:xfrm>
          <a:prstGeom prst="straightConnector1">
            <a:avLst/>
          </a:prstGeom>
          <a:noFill/>
          <a:ln w="28575" cap="flat" cmpd="sng">
            <a:solidFill>
              <a:srgbClr val="2D2929"/>
            </a:solidFill>
            <a:prstDash val="solid"/>
            <a:round/>
            <a:headEnd type="none" w="med" len="med"/>
            <a:tailEnd type="none" w="med" len="med"/>
          </a:ln>
        </p:spPr>
      </p:cxnSp>
      <p:sp>
        <p:nvSpPr>
          <p:cNvPr id="76" name="Google Shape;76;p12"/>
          <p:cNvSpPr txBox="1">
            <a:spLocks noGrp="1"/>
          </p:cNvSpPr>
          <p:nvPr>
            <p:ph type="ctrTitle" idx="2"/>
          </p:nvPr>
        </p:nvSpPr>
        <p:spPr>
          <a:xfrm rot="5400000">
            <a:off x="8914400" y="3044900"/>
            <a:ext cx="5901600" cy="260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D2929"/>
              </a:buClr>
              <a:buSzPts val="1100"/>
              <a:buNone/>
              <a:defRPr sz="1467" b="1">
                <a:solidFill>
                  <a:srgbClr val="2D2929"/>
                </a:solidFill>
              </a:defRPr>
            </a:lvl1pPr>
            <a:lvl2pPr lvl="1" algn="r" rtl="0">
              <a:spcBef>
                <a:spcPts val="0"/>
              </a:spcBef>
              <a:spcAft>
                <a:spcPts val="0"/>
              </a:spcAft>
              <a:buClr>
                <a:srgbClr val="2D2929"/>
              </a:buClr>
              <a:buSzPts val="6000"/>
              <a:buNone/>
              <a:defRPr sz="8000">
                <a:solidFill>
                  <a:srgbClr val="2D2929"/>
                </a:solidFill>
              </a:defRPr>
            </a:lvl2pPr>
            <a:lvl3pPr lvl="2" algn="r" rtl="0">
              <a:spcBef>
                <a:spcPts val="0"/>
              </a:spcBef>
              <a:spcAft>
                <a:spcPts val="0"/>
              </a:spcAft>
              <a:buClr>
                <a:srgbClr val="2D2929"/>
              </a:buClr>
              <a:buSzPts val="6000"/>
              <a:buNone/>
              <a:defRPr sz="8000">
                <a:solidFill>
                  <a:srgbClr val="2D2929"/>
                </a:solidFill>
              </a:defRPr>
            </a:lvl3pPr>
            <a:lvl4pPr lvl="3" algn="r" rtl="0">
              <a:spcBef>
                <a:spcPts val="0"/>
              </a:spcBef>
              <a:spcAft>
                <a:spcPts val="0"/>
              </a:spcAft>
              <a:buClr>
                <a:srgbClr val="2D2929"/>
              </a:buClr>
              <a:buSzPts val="6000"/>
              <a:buNone/>
              <a:defRPr sz="8000">
                <a:solidFill>
                  <a:srgbClr val="2D2929"/>
                </a:solidFill>
              </a:defRPr>
            </a:lvl4pPr>
            <a:lvl5pPr lvl="4" algn="r" rtl="0">
              <a:spcBef>
                <a:spcPts val="0"/>
              </a:spcBef>
              <a:spcAft>
                <a:spcPts val="0"/>
              </a:spcAft>
              <a:buClr>
                <a:srgbClr val="2D2929"/>
              </a:buClr>
              <a:buSzPts val="6000"/>
              <a:buNone/>
              <a:defRPr sz="8000">
                <a:solidFill>
                  <a:srgbClr val="2D2929"/>
                </a:solidFill>
              </a:defRPr>
            </a:lvl5pPr>
            <a:lvl6pPr lvl="5" algn="r" rtl="0">
              <a:spcBef>
                <a:spcPts val="0"/>
              </a:spcBef>
              <a:spcAft>
                <a:spcPts val="0"/>
              </a:spcAft>
              <a:buClr>
                <a:srgbClr val="2D2929"/>
              </a:buClr>
              <a:buSzPts val="6000"/>
              <a:buNone/>
              <a:defRPr sz="8000">
                <a:solidFill>
                  <a:srgbClr val="2D2929"/>
                </a:solidFill>
              </a:defRPr>
            </a:lvl6pPr>
            <a:lvl7pPr lvl="6" algn="r" rtl="0">
              <a:spcBef>
                <a:spcPts val="0"/>
              </a:spcBef>
              <a:spcAft>
                <a:spcPts val="0"/>
              </a:spcAft>
              <a:buClr>
                <a:srgbClr val="2D2929"/>
              </a:buClr>
              <a:buSzPts val="6000"/>
              <a:buNone/>
              <a:defRPr sz="8000">
                <a:solidFill>
                  <a:srgbClr val="2D2929"/>
                </a:solidFill>
              </a:defRPr>
            </a:lvl7pPr>
            <a:lvl8pPr lvl="7" algn="r" rtl="0">
              <a:spcBef>
                <a:spcPts val="0"/>
              </a:spcBef>
              <a:spcAft>
                <a:spcPts val="0"/>
              </a:spcAft>
              <a:buClr>
                <a:srgbClr val="2D2929"/>
              </a:buClr>
              <a:buSzPts val="6000"/>
              <a:buNone/>
              <a:defRPr sz="8000">
                <a:solidFill>
                  <a:srgbClr val="2D2929"/>
                </a:solidFill>
              </a:defRPr>
            </a:lvl8pPr>
            <a:lvl9pPr lvl="8" algn="r" rtl="0">
              <a:spcBef>
                <a:spcPts val="0"/>
              </a:spcBef>
              <a:spcAft>
                <a:spcPts val="0"/>
              </a:spcAft>
              <a:buClr>
                <a:srgbClr val="2D2929"/>
              </a:buClr>
              <a:buSzPts val="6000"/>
              <a:buNone/>
              <a:defRPr sz="8000">
                <a:solidFill>
                  <a:srgbClr val="2D2929"/>
                </a:solidFill>
              </a:defRPr>
            </a:lvl9pPr>
          </a:lstStyle>
          <a:p>
            <a:endParaRPr/>
          </a:p>
        </p:txBody>
      </p:sp>
      <p:sp>
        <p:nvSpPr>
          <p:cNvPr id="77" name="Google Shape;77;p12"/>
          <p:cNvSpPr txBox="1">
            <a:spLocks noGrp="1"/>
          </p:cNvSpPr>
          <p:nvPr>
            <p:ph type="body" idx="1"/>
          </p:nvPr>
        </p:nvSpPr>
        <p:spPr>
          <a:xfrm>
            <a:off x="839437" y="2817000"/>
            <a:ext cx="8014000" cy="2122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000000"/>
              </a:buClr>
              <a:buSzPts val="1200"/>
              <a:buChar char="●"/>
              <a:defRPr sz="1600">
                <a:solidFill>
                  <a:srgbClr val="000000"/>
                </a:solidFill>
              </a:defRPr>
            </a:lvl1pPr>
            <a:lvl2pPr marL="1219170" lvl="1" indent="-406390" rtl="0">
              <a:spcBef>
                <a:spcPts val="0"/>
              </a:spcBef>
              <a:spcAft>
                <a:spcPts val="0"/>
              </a:spcAft>
              <a:buClr>
                <a:srgbClr val="000000"/>
              </a:buClr>
              <a:buSzPts val="1200"/>
              <a:buChar char="○"/>
              <a:defRPr sz="1600">
                <a:solidFill>
                  <a:srgbClr val="000000"/>
                </a:solidFill>
              </a:defRPr>
            </a:lvl2pPr>
            <a:lvl3pPr marL="1828754" lvl="2" indent="-406390" rtl="0">
              <a:spcBef>
                <a:spcPts val="0"/>
              </a:spcBef>
              <a:spcAft>
                <a:spcPts val="0"/>
              </a:spcAft>
              <a:buClr>
                <a:srgbClr val="000000"/>
              </a:buClr>
              <a:buSzPts val="1200"/>
              <a:buChar char="■"/>
              <a:defRPr>
                <a:solidFill>
                  <a:srgbClr val="000000"/>
                </a:solidFill>
              </a:defRPr>
            </a:lvl3pPr>
            <a:lvl4pPr marL="2438339" lvl="3" indent="-372524" rtl="0">
              <a:spcBef>
                <a:spcPts val="0"/>
              </a:spcBef>
              <a:spcAft>
                <a:spcPts val="0"/>
              </a:spcAft>
              <a:buClr>
                <a:srgbClr val="000000"/>
              </a:buClr>
              <a:buSzPts val="800"/>
              <a:buChar char="●"/>
              <a:defRPr sz="1067">
                <a:solidFill>
                  <a:srgbClr val="000000"/>
                </a:solidFill>
              </a:defRPr>
            </a:lvl4pPr>
            <a:lvl5pPr marL="3047924" lvl="4" indent="-406390" rtl="0">
              <a:spcBef>
                <a:spcPts val="0"/>
              </a:spcBef>
              <a:spcAft>
                <a:spcPts val="0"/>
              </a:spcAft>
              <a:buClr>
                <a:srgbClr val="000000"/>
              </a:buClr>
              <a:buSzPts val="1200"/>
              <a:buChar char="○"/>
              <a:defRPr sz="1600">
                <a:solidFill>
                  <a:srgbClr val="000000"/>
                </a:solidFill>
              </a:defRPr>
            </a:lvl5pPr>
            <a:lvl6pPr marL="3657509" lvl="5" indent="-406390" rtl="0">
              <a:spcBef>
                <a:spcPts val="0"/>
              </a:spcBef>
              <a:spcAft>
                <a:spcPts val="0"/>
              </a:spcAft>
              <a:buClr>
                <a:srgbClr val="000000"/>
              </a:buClr>
              <a:buSzPts val="1200"/>
              <a:buChar char="■"/>
              <a:defRPr sz="1600">
                <a:solidFill>
                  <a:srgbClr val="000000"/>
                </a:solidFill>
              </a:defRPr>
            </a:lvl6pPr>
            <a:lvl7pPr marL="4267093" lvl="6" indent="-406390" rtl="0">
              <a:spcBef>
                <a:spcPts val="0"/>
              </a:spcBef>
              <a:spcAft>
                <a:spcPts val="0"/>
              </a:spcAft>
              <a:buClr>
                <a:srgbClr val="000000"/>
              </a:buClr>
              <a:buSzPts val="1200"/>
              <a:buChar char="●"/>
              <a:defRPr sz="1600">
                <a:solidFill>
                  <a:srgbClr val="000000"/>
                </a:solidFill>
              </a:defRPr>
            </a:lvl7pPr>
            <a:lvl8pPr marL="4876678" lvl="7" indent="-406390" rtl="0">
              <a:spcBef>
                <a:spcPts val="0"/>
              </a:spcBef>
              <a:spcAft>
                <a:spcPts val="0"/>
              </a:spcAft>
              <a:buClr>
                <a:srgbClr val="000000"/>
              </a:buClr>
              <a:buSzPts val="1200"/>
              <a:buChar char="○"/>
              <a:defRPr sz="1600">
                <a:solidFill>
                  <a:srgbClr val="000000"/>
                </a:solidFill>
              </a:defRPr>
            </a:lvl8pPr>
            <a:lvl9pPr marL="5486263" lvl="8" indent="-406390" rtl="0">
              <a:spcBef>
                <a:spcPts val="0"/>
              </a:spcBef>
              <a:spcAft>
                <a:spcPts val="0"/>
              </a:spcAft>
              <a:buClr>
                <a:srgbClr val="000000"/>
              </a:buClr>
              <a:buSzPts val="1200"/>
              <a:buChar char="■"/>
              <a:defRPr sz="1600">
                <a:solidFill>
                  <a:srgbClr val="000000"/>
                </a:solidFill>
              </a:defRPr>
            </a:lvl9pPr>
          </a:lstStyle>
          <a:p>
            <a:endParaRPr/>
          </a:p>
        </p:txBody>
      </p:sp>
    </p:spTree>
    <p:extLst>
      <p:ext uri="{BB962C8B-B14F-4D97-AF65-F5344CB8AC3E}">
        <p14:creationId xmlns:p14="http://schemas.microsoft.com/office/powerpoint/2010/main" val="219555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06AC-021E-4689-AACC-8E3B25A274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42DFD5-68EC-4617-9A15-4CF9527D48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218A76-7ED2-4976-9759-3C0CBEB8F2E2}"/>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5" name="Footer Placeholder 4">
            <a:extLst>
              <a:ext uri="{FF2B5EF4-FFF2-40B4-BE49-F238E27FC236}">
                <a16:creationId xmlns:a16="http://schemas.microsoft.com/office/drawing/2014/main" id="{BCCF66F0-A53E-4BDC-9DD8-D71566558A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787BFA-30D5-48D9-B396-0DBB5D8A1ADB}"/>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581573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F1E6-AFCE-4E5D-B265-9569C53CC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561F3F-6FD5-4C82-A79A-43D24C3F9E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BC644F-737F-4709-8200-EF4486E74E32}"/>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5" name="Footer Placeholder 4">
            <a:extLst>
              <a:ext uri="{FF2B5EF4-FFF2-40B4-BE49-F238E27FC236}">
                <a16:creationId xmlns:a16="http://schemas.microsoft.com/office/drawing/2014/main" id="{7E1D37DC-5AF8-48EC-BDAF-7405C6C98F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D64C3D-6A08-42B0-949A-8C50E5354F6F}"/>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150443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3B29-CEB7-4997-A5B6-7022E04279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3ABAC2-464A-4E4B-95B9-1411C89C5F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C82017-2974-4463-B637-9321E5DADD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E396A1-C998-4062-8E92-E0971750A3B4}"/>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6" name="Footer Placeholder 5">
            <a:extLst>
              <a:ext uri="{FF2B5EF4-FFF2-40B4-BE49-F238E27FC236}">
                <a16:creationId xmlns:a16="http://schemas.microsoft.com/office/drawing/2014/main" id="{8CE8B3FD-172B-4814-AE26-4667EF41AB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A16CA9-DE00-4E23-99DF-28513FEAEB7E}"/>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96116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29D7-EBF9-4C8D-9412-8C8CB08AA3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062781-29EB-4AD8-8642-8D876CDD5A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3BB649-652E-44E3-BBB3-EC826F7A18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E02D519-ACEE-4449-8B4A-E417835B8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CA701A-3A0E-4FE8-B113-6329BAF85F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251BA2-DA23-4D49-9682-05D817E56207}"/>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8" name="Footer Placeholder 7">
            <a:extLst>
              <a:ext uri="{FF2B5EF4-FFF2-40B4-BE49-F238E27FC236}">
                <a16:creationId xmlns:a16="http://schemas.microsoft.com/office/drawing/2014/main" id="{7DE6EA33-5CD7-458E-9086-D9741E8860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406DBD-32EF-4D9A-AC16-928D96C91842}"/>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4198240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AF79-D7E1-412C-9914-05C4A2B1A37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193DB6-404F-4EA9-8DE1-F1B8162B28A4}"/>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4" name="Footer Placeholder 3">
            <a:extLst>
              <a:ext uri="{FF2B5EF4-FFF2-40B4-BE49-F238E27FC236}">
                <a16:creationId xmlns:a16="http://schemas.microsoft.com/office/drawing/2014/main" id="{6AC1CB5B-CDCE-4057-99ED-C57C6D7CF95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1715A1-9541-4846-86C5-BC3AE35349C8}"/>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18677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AA885-5420-4BB5-BA6A-4783C9879C90}"/>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3" name="Footer Placeholder 2">
            <a:extLst>
              <a:ext uri="{FF2B5EF4-FFF2-40B4-BE49-F238E27FC236}">
                <a16:creationId xmlns:a16="http://schemas.microsoft.com/office/drawing/2014/main" id="{15FAC80D-6109-4947-BBBC-176C99B31C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76954E1-56E6-41EA-8AE1-1C2C909157A7}"/>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252486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43AF-A9F3-4A58-8630-E26D17E83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43E5E1-E264-456F-9EDA-5044187762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CD7D6B-ED3A-490F-B683-518B88F80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65C77A-8411-499C-9337-25917797ED47}"/>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6" name="Footer Placeholder 5">
            <a:extLst>
              <a:ext uri="{FF2B5EF4-FFF2-40B4-BE49-F238E27FC236}">
                <a16:creationId xmlns:a16="http://schemas.microsoft.com/office/drawing/2014/main" id="{B3625B52-5A76-41D1-9200-D772CA3097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720FAA-67A9-480A-898C-47E457F676B4}"/>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292114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238A5-4879-4A8A-A041-5362F27D7A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327432-8BC0-4505-AADD-62C69DDD59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639E2B3-B9F6-4119-8917-BC31373C2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37D4B4-0D10-4BD5-ACFA-A6C2DDD2FE1B}"/>
              </a:ext>
            </a:extLst>
          </p:cNvPr>
          <p:cNvSpPr>
            <a:spLocks noGrp="1"/>
          </p:cNvSpPr>
          <p:nvPr>
            <p:ph type="dt" sz="half" idx="10"/>
          </p:nvPr>
        </p:nvSpPr>
        <p:spPr/>
        <p:txBody>
          <a:bodyPr/>
          <a:lstStyle/>
          <a:p>
            <a:fld id="{113D6F44-130A-4D18-A998-48DA0019C447}" type="datetimeFigureOut">
              <a:rPr lang="en-IN" smtClean="0"/>
              <a:t>25-01-2021</a:t>
            </a:fld>
            <a:endParaRPr lang="en-IN"/>
          </a:p>
        </p:txBody>
      </p:sp>
      <p:sp>
        <p:nvSpPr>
          <p:cNvPr id="6" name="Footer Placeholder 5">
            <a:extLst>
              <a:ext uri="{FF2B5EF4-FFF2-40B4-BE49-F238E27FC236}">
                <a16:creationId xmlns:a16="http://schemas.microsoft.com/office/drawing/2014/main" id="{8CD057FD-3A98-45D5-9539-F820D5D5DD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DAFF82-D263-4411-A166-7530653A4BE0}"/>
              </a:ext>
            </a:extLst>
          </p:cNvPr>
          <p:cNvSpPr>
            <a:spLocks noGrp="1"/>
          </p:cNvSpPr>
          <p:nvPr>
            <p:ph type="sldNum" sz="quarter" idx="12"/>
          </p:nvPr>
        </p:nvSpPr>
        <p:spPr/>
        <p:txBody>
          <a:bodyPr/>
          <a:lstStyle/>
          <a:p>
            <a:fld id="{219B37B8-F5B1-4D9D-AC68-A98D0D75F442}" type="slidenum">
              <a:rPr lang="en-IN" smtClean="0"/>
              <a:t>‹#›</a:t>
            </a:fld>
            <a:endParaRPr lang="en-IN"/>
          </a:p>
        </p:txBody>
      </p:sp>
    </p:spTree>
    <p:extLst>
      <p:ext uri="{BB962C8B-B14F-4D97-AF65-F5344CB8AC3E}">
        <p14:creationId xmlns:p14="http://schemas.microsoft.com/office/powerpoint/2010/main" val="380648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10F028-BCBC-4C35-96D7-C2A9DBCAFD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3B02E6-AB72-48B4-A5E9-C832BA0719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693F1F-427F-4087-AD5B-A5210B428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D6F44-130A-4D18-A998-48DA0019C447}" type="datetimeFigureOut">
              <a:rPr lang="en-IN" smtClean="0"/>
              <a:t>25-01-2021</a:t>
            </a:fld>
            <a:endParaRPr lang="en-IN"/>
          </a:p>
        </p:txBody>
      </p:sp>
      <p:sp>
        <p:nvSpPr>
          <p:cNvPr id="5" name="Footer Placeholder 4">
            <a:extLst>
              <a:ext uri="{FF2B5EF4-FFF2-40B4-BE49-F238E27FC236}">
                <a16:creationId xmlns:a16="http://schemas.microsoft.com/office/drawing/2014/main" id="{899FEC31-0158-4687-8907-A65B7EC372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2D10978-0784-467C-BFFF-11AD110D9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B37B8-F5B1-4D9D-AC68-A98D0D75F442}" type="slidenum">
              <a:rPr lang="en-IN" smtClean="0"/>
              <a:t>‹#›</a:t>
            </a:fld>
            <a:endParaRPr lang="en-IN"/>
          </a:p>
        </p:txBody>
      </p:sp>
    </p:spTree>
    <p:extLst>
      <p:ext uri="{BB962C8B-B14F-4D97-AF65-F5344CB8AC3E}">
        <p14:creationId xmlns:p14="http://schemas.microsoft.com/office/powerpoint/2010/main" val="737167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sv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pic>
        <p:nvPicPr>
          <p:cNvPr id="14" name="Content Placeholder 10">
            <a:extLst>
              <a:ext uri="{FF2B5EF4-FFF2-40B4-BE49-F238E27FC236}">
                <a16:creationId xmlns:a16="http://schemas.microsoft.com/office/drawing/2014/main" id="{40A4194C-0B75-4923-9A98-40C648AF1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3658" cy="6858000"/>
          </a:xfrm>
          <a:prstGeom prst="rect">
            <a:avLst/>
          </a:prstGeom>
          <a:blipFill>
            <a:blip r:embed="rId4"/>
            <a:tile tx="0" ty="0" sx="100000" sy="100000" flip="none" algn="tl"/>
          </a:blipFill>
        </p:spPr>
      </p:pic>
      <p:sp>
        <p:nvSpPr>
          <p:cNvPr id="2" name="Title 1">
            <a:extLst>
              <a:ext uri="{FF2B5EF4-FFF2-40B4-BE49-F238E27FC236}">
                <a16:creationId xmlns:a16="http://schemas.microsoft.com/office/drawing/2014/main" id="{BA7F3C93-A381-474E-8323-34D5C9D27155}"/>
              </a:ext>
            </a:extLst>
          </p:cNvPr>
          <p:cNvSpPr>
            <a:spLocks noGrp="1"/>
          </p:cNvSpPr>
          <p:nvPr>
            <p:ph type="title"/>
          </p:nvPr>
        </p:nvSpPr>
        <p:spPr>
          <a:xfrm>
            <a:off x="1828436" y="820785"/>
            <a:ext cx="9507894" cy="1325563"/>
          </a:xfrm>
          <a:solidFill>
            <a:schemeClr val="bg1">
              <a:lumMod val="95000"/>
              <a:alpha val="50000"/>
            </a:schemeClr>
          </a:solidFill>
        </p:spPr>
        <p:txBody>
          <a:bodyPr>
            <a:normAutofit/>
          </a:bodyPr>
          <a:lstStyle/>
          <a:p>
            <a:r>
              <a:rPr lang="en-IN" sz="4000" dirty="0">
                <a:solidFill>
                  <a:srgbClr val="FF0000"/>
                </a:solidFill>
                <a:latin typeface="Baskerville Old Face" panose="02020602080505020303" pitchFamily="18" charset="0"/>
              </a:rPr>
              <a:t>Optimal Route </a:t>
            </a:r>
            <a:r>
              <a:rPr lang="en-IN" sz="4000" dirty="0" err="1">
                <a:solidFill>
                  <a:srgbClr val="FF0000"/>
                </a:solidFill>
                <a:latin typeface="Baskerville Old Face" panose="02020602080505020303" pitchFamily="18" charset="0"/>
              </a:rPr>
              <a:t>Analayzer</a:t>
            </a:r>
            <a:endParaRPr lang="en-IN" sz="4000" dirty="0">
              <a:solidFill>
                <a:srgbClr val="FF0000"/>
              </a:solidFill>
              <a:latin typeface="Baskerville Old Face" panose="02020602080505020303" pitchFamily="18" charset="0"/>
            </a:endParaRPr>
          </a:p>
        </p:txBody>
      </p:sp>
      <p:sp>
        <p:nvSpPr>
          <p:cNvPr id="11" name="Title 1">
            <a:extLst>
              <a:ext uri="{FF2B5EF4-FFF2-40B4-BE49-F238E27FC236}">
                <a16:creationId xmlns:a16="http://schemas.microsoft.com/office/drawing/2014/main" id="{16B8209E-4B63-45F0-A36B-1CF6075C0007}"/>
              </a:ext>
            </a:extLst>
          </p:cNvPr>
          <p:cNvSpPr txBox="1">
            <a:spLocks/>
          </p:cNvSpPr>
          <p:nvPr/>
        </p:nvSpPr>
        <p:spPr>
          <a:xfrm>
            <a:off x="-679315" y="5416698"/>
            <a:ext cx="44244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dirty="0">
                <a:solidFill>
                  <a:srgbClr val="FF0000"/>
                </a:solidFill>
                <a:latin typeface="Baskerville Old Face" panose="02020602080505020303" pitchFamily="18" charset="0"/>
              </a:rPr>
              <a:t>Presenting to : </a:t>
            </a:r>
          </a:p>
          <a:p>
            <a:pPr algn="ctr"/>
            <a:r>
              <a:rPr lang="en-IN" sz="2400" dirty="0">
                <a:solidFill>
                  <a:srgbClr val="FF0000"/>
                </a:solidFill>
                <a:latin typeface="Baskerville Old Face" panose="02020602080505020303" pitchFamily="18" charset="0"/>
              </a:rPr>
              <a:t>Dr Amit Verma</a:t>
            </a:r>
          </a:p>
        </p:txBody>
      </p:sp>
      <p:sp>
        <p:nvSpPr>
          <p:cNvPr id="3" name="矩形 8">
            <a:extLst>
              <a:ext uri="{FF2B5EF4-FFF2-40B4-BE49-F238E27FC236}">
                <a16:creationId xmlns:a16="http://schemas.microsoft.com/office/drawing/2014/main" id="{7A36898C-B749-475A-B474-802EDCD964C6}"/>
              </a:ext>
            </a:extLst>
          </p:cNvPr>
          <p:cNvSpPr/>
          <p:nvPr/>
        </p:nvSpPr>
        <p:spPr>
          <a:xfrm>
            <a:off x="0" y="0"/>
            <a:ext cx="12163481" cy="6889168"/>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8174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476DC-40B1-4AFB-A02C-0277B5F7D7AC}"/>
              </a:ext>
            </a:extLst>
          </p:cNvPr>
          <p:cNvSpPr/>
          <p:nvPr/>
        </p:nvSpPr>
        <p:spPr>
          <a:xfrm>
            <a:off x="0" y="1"/>
            <a:ext cx="12192000" cy="6858000"/>
          </a:xfrm>
          <a:prstGeom prst="rect">
            <a:avLst/>
          </a:prstGeom>
          <a:blipFill dpi="0" rotWithShape="1">
            <a:blip r:embed="rId2">
              <a:alphaModFix amt="25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FD00A3F-738D-486B-9C61-A4D732D4BF3F}"/>
              </a:ext>
            </a:extLst>
          </p:cNvPr>
          <p:cNvSpPr>
            <a:spLocks noGrp="1"/>
          </p:cNvSpPr>
          <p:nvPr>
            <p:ph type="title"/>
          </p:nvPr>
        </p:nvSpPr>
        <p:spPr>
          <a:xfrm>
            <a:off x="838200" y="103868"/>
            <a:ext cx="10515600" cy="1267732"/>
          </a:xfrm>
        </p:spPr>
        <p:txBody>
          <a:bodyPr/>
          <a:lstStyle/>
          <a:p>
            <a:pPr algn="ctr"/>
            <a:r>
              <a:rPr lang="en-IN" sz="1800" dirty="0">
                <a:solidFill>
                  <a:schemeClr val="tx2"/>
                </a:solidFill>
                <a:effectLst/>
                <a:latin typeface="Cambria Math" panose="02040503050406030204" pitchFamily="18" charset="0"/>
                <a:ea typeface="Cambria Math" panose="02040503050406030204" pitchFamily="18" charset="0"/>
                <a:cs typeface="Times New Roman" panose="02020603050405020304" pitchFamily="18" charset="0"/>
              </a:rPr>
              <a:t>On my trip to Venice ,I plan to visit all the important Heritage sites but am short in time. To make our itinerary work, we can decide to use our Algorithm .</a:t>
            </a:r>
            <a:endParaRPr lang="en-IN" dirty="0">
              <a:solidFill>
                <a:schemeClr val="tx2"/>
              </a:solidFill>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786064CE-6D6D-4BED-A5A5-FDA6E800FDC1}"/>
              </a:ext>
            </a:extLst>
          </p:cNvPr>
          <p:cNvSpPr txBox="1"/>
          <p:nvPr/>
        </p:nvSpPr>
        <p:spPr>
          <a:xfrm>
            <a:off x="2908816" y="1073019"/>
            <a:ext cx="6097554" cy="352469"/>
          </a:xfrm>
          <a:prstGeom prst="rect">
            <a:avLst/>
          </a:prstGeom>
          <a:noFill/>
        </p:spPr>
        <p:txBody>
          <a:bodyPr wrap="square">
            <a:spAutoFit/>
          </a:bodyPr>
          <a:lstStyle/>
          <a:p>
            <a:pPr algn="ctr" fontAlgn="base">
              <a:lnSpc>
                <a:spcPts val="2250"/>
              </a:lnSpc>
            </a:pPr>
            <a:r>
              <a:rPr lang="en-IN" sz="1800" dirty="0">
                <a:solidFill>
                  <a:schemeClr val="tx2"/>
                </a:solidFill>
                <a:effectLst/>
                <a:latin typeface="NSimSun" panose="02010609030101010101" pitchFamily="49" charset="-122"/>
                <a:ea typeface="NSimSun" panose="02010609030101010101" pitchFamily="49" charset="-122"/>
              </a:rPr>
              <a:t>Here is a map of Venice.</a:t>
            </a:r>
            <a:endParaRPr lang="en-IN" sz="1600" dirty="0">
              <a:solidFill>
                <a:schemeClr val="tx2"/>
              </a:solidFill>
              <a:effectLst/>
              <a:latin typeface="NSimSun" panose="02010609030101010101" pitchFamily="49" charset="-122"/>
              <a:ea typeface="NSimSun" panose="02010609030101010101" pitchFamily="49" charset="-122"/>
            </a:endParaRPr>
          </a:p>
        </p:txBody>
      </p:sp>
      <p:pic>
        <p:nvPicPr>
          <p:cNvPr id="7" name="Picture 6">
            <a:extLst>
              <a:ext uri="{FF2B5EF4-FFF2-40B4-BE49-F238E27FC236}">
                <a16:creationId xmlns:a16="http://schemas.microsoft.com/office/drawing/2014/main" id="{4607CA9C-D2F0-4344-9368-1BE63055A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782" y="1371600"/>
            <a:ext cx="8290435" cy="4456250"/>
          </a:xfrm>
          <a:prstGeom prst="rect">
            <a:avLst/>
          </a:prstGeom>
          <a:blipFill dpi="0" rotWithShape="1">
            <a:blip r:embed="rId2">
              <a:alphaModFix amt="61000"/>
              <a:extLst>
                <a:ext uri="{28A0092B-C50C-407E-A947-70E740481C1C}">
                  <a14:useLocalDpi xmlns:a14="http://schemas.microsoft.com/office/drawing/2010/main" val="0"/>
                </a:ext>
              </a:extLst>
            </a:blip>
            <a:srcRect/>
            <a:stretch>
              <a:fillRect/>
            </a:stretch>
          </a:blipFill>
          <a:effectLst>
            <a:softEdge rad="127000"/>
          </a:effectLst>
        </p:spPr>
      </p:pic>
      <p:sp>
        <p:nvSpPr>
          <p:cNvPr id="9" name="TextBox 8">
            <a:extLst>
              <a:ext uri="{FF2B5EF4-FFF2-40B4-BE49-F238E27FC236}">
                <a16:creationId xmlns:a16="http://schemas.microsoft.com/office/drawing/2014/main" id="{90A4A3EB-B9CE-4D64-A917-CCA25B3389A3}"/>
              </a:ext>
            </a:extLst>
          </p:cNvPr>
          <p:cNvSpPr txBox="1"/>
          <p:nvPr/>
        </p:nvSpPr>
        <p:spPr>
          <a:xfrm>
            <a:off x="2127800" y="5915449"/>
            <a:ext cx="8113417" cy="646331"/>
          </a:xfrm>
          <a:prstGeom prst="rect">
            <a:avLst/>
          </a:prstGeom>
          <a:noFill/>
        </p:spPr>
        <p:txBody>
          <a:bodyPr wrap="square">
            <a:spAutoFit/>
          </a:bodyPr>
          <a:lstStyle/>
          <a:p>
            <a:pPr algn="ctr"/>
            <a:r>
              <a:rPr lang="en-US" b="0" i="0" dirty="0">
                <a:solidFill>
                  <a:schemeClr val="tx2"/>
                </a:solidFill>
                <a:effectLst/>
                <a:latin typeface="Cambria Math" panose="02040503050406030204" pitchFamily="18" charset="0"/>
                <a:ea typeface="Cambria Math" panose="02040503050406030204" pitchFamily="18" charset="0"/>
              </a:rPr>
              <a:t>Let’s Simplify the map by converting it into a graph and name the important locations on the map with letters and distance in meters (x 100).</a:t>
            </a:r>
            <a:endParaRPr lang="en-IN" dirty="0">
              <a:solidFill>
                <a:schemeClr val="tx2"/>
              </a:solidFill>
              <a:latin typeface="Cambria Math" panose="02040503050406030204" pitchFamily="18" charset="0"/>
              <a:ea typeface="Cambria Math" panose="02040503050406030204" pitchFamily="18" charset="0"/>
            </a:endParaRPr>
          </a:p>
        </p:txBody>
      </p:sp>
      <p:sp>
        <p:nvSpPr>
          <p:cNvPr id="4" name="矩形 8">
            <a:extLst>
              <a:ext uri="{FF2B5EF4-FFF2-40B4-BE49-F238E27FC236}">
                <a16:creationId xmlns:a16="http://schemas.microsoft.com/office/drawing/2014/main" id="{CF786EA7-B74B-4D98-B808-8C671A1E5AF3}"/>
              </a:ext>
            </a:extLst>
          </p:cNvPr>
          <p:cNvSpPr/>
          <p:nvPr/>
        </p:nvSpPr>
        <p:spPr>
          <a:xfrm>
            <a:off x="15549" y="276852"/>
            <a:ext cx="12176451" cy="742279"/>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8">
            <a:extLst>
              <a:ext uri="{FF2B5EF4-FFF2-40B4-BE49-F238E27FC236}">
                <a16:creationId xmlns:a16="http://schemas.microsoft.com/office/drawing/2014/main" id="{83EAB347-2924-4786-A7AC-646FB2A55078}"/>
              </a:ext>
            </a:extLst>
          </p:cNvPr>
          <p:cNvSpPr/>
          <p:nvPr/>
        </p:nvSpPr>
        <p:spPr>
          <a:xfrm>
            <a:off x="0" y="5932303"/>
            <a:ext cx="12192001" cy="646332"/>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29684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3C6E5DF-849F-4F2C-A845-89B7960C7B1D}"/>
              </a:ext>
            </a:extLst>
          </p:cNvPr>
          <p:cNvSpPr/>
          <p:nvPr/>
        </p:nvSpPr>
        <p:spPr>
          <a:xfrm>
            <a:off x="5001072" y="2865589"/>
            <a:ext cx="3453319" cy="1973323"/>
          </a:xfrm>
          <a:prstGeom prst="roundRect">
            <a:avLst>
              <a:gd name="adj" fmla="val 50000"/>
            </a:avLst>
          </a:prstGeom>
          <a:blipFill dpi="0" rotWithShape="1">
            <a:blip r:embed="rId2">
              <a:alphaModFix amt="24000"/>
              <a:extLst>
                <a:ext uri="{28A0092B-C50C-407E-A947-70E740481C1C}">
                  <a14:useLocalDpi xmlns:a14="http://schemas.microsoft.com/office/drawing/2010/main" val="0"/>
                </a:ext>
              </a:extLst>
            </a:blip>
            <a:srcRect/>
            <a:stretch>
              <a:fillRect/>
            </a:stretch>
          </a:blip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Content Placeholder 5">
            <a:extLst>
              <a:ext uri="{FF2B5EF4-FFF2-40B4-BE49-F238E27FC236}">
                <a16:creationId xmlns:a16="http://schemas.microsoft.com/office/drawing/2014/main" id="{CFD4B02B-FFAE-4636-81C0-A904F0A97CD2}"/>
              </a:ext>
            </a:extLst>
          </p:cNvPr>
          <p:cNvGraphicFramePr>
            <a:graphicFrameLocks noGrp="1"/>
          </p:cNvGraphicFramePr>
          <p:nvPr>
            <p:ph idx="1"/>
            <p:extLst>
              <p:ext uri="{D42A27DB-BD31-4B8C-83A1-F6EECF244321}">
                <p14:modId xmlns:p14="http://schemas.microsoft.com/office/powerpoint/2010/main" val="3556239667"/>
              </p:ext>
            </p:extLst>
          </p:nvPr>
        </p:nvGraphicFramePr>
        <p:xfrm>
          <a:off x="401587" y="916248"/>
          <a:ext cx="11028409" cy="1242060"/>
        </p:xfrm>
        <a:graphic>
          <a:graphicData uri="http://schemas.openxmlformats.org/drawingml/2006/table">
            <a:tbl>
              <a:tblPr>
                <a:tableStyleId>{327F97BB-C833-4FB7-BDE5-3F7075034690}</a:tableStyleId>
              </a:tblPr>
              <a:tblGrid>
                <a:gridCol w="1242387">
                  <a:extLst>
                    <a:ext uri="{9D8B030D-6E8A-4147-A177-3AD203B41FA5}">
                      <a16:colId xmlns:a16="http://schemas.microsoft.com/office/drawing/2014/main" val="2793447122"/>
                    </a:ext>
                  </a:extLst>
                </a:gridCol>
                <a:gridCol w="943583">
                  <a:extLst>
                    <a:ext uri="{9D8B030D-6E8A-4147-A177-3AD203B41FA5}">
                      <a16:colId xmlns:a16="http://schemas.microsoft.com/office/drawing/2014/main" val="3285298750"/>
                    </a:ext>
                  </a:extLst>
                </a:gridCol>
                <a:gridCol w="778213">
                  <a:extLst>
                    <a:ext uri="{9D8B030D-6E8A-4147-A177-3AD203B41FA5}">
                      <a16:colId xmlns:a16="http://schemas.microsoft.com/office/drawing/2014/main" val="1896547935"/>
                    </a:ext>
                  </a:extLst>
                </a:gridCol>
                <a:gridCol w="680936">
                  <a:extLst>
                    <a:ext uri="{9D8B030D-6E8A-4147-A177-3AD203B41FA5}">
                      <a16:colId xmlns:a16="http://schemas.microsoft.com/office/drawing/2014/main" val="2160619884"/>
                    </a:ext>
                  </a:extLst>
                </a:gridCol>
                <a:gridCol w="890760">
                  <a:extLst>
                    <a:ext uri="{9D8B030D-6E8A-4147-A177-3AD203B41FA5}">
                      <a16:colId xmlns:a16="http://schemas.microsoft.com/office/drawing/2014/main" val="136957274"/>
                    </a:ext>
                  </a:extLst>
                </a:gridCol>
                <a:gridCol w="919034">
                  <a:extLst>
                    <a:ext uri="{9D8B030D-6E8A-4147-A177-3AD203B41FA5}">
                      <a16:colId xmlns:a16="http://schemas.microsoft.com/office/drawing/2014/main" val="2468076112"/>
                    </a:ext>
                  </a:extLst>
                </a:gridCol>
                <a:gridCol w="919034">
                  <a:extLst>
                    <a:ext uri="{9D8B030D-6E8A-4147-A177-3AD203B41FA5}">
                      <a16:colId xmlns:a16="http://schemas.microsoft.com/office/drawing/2014/main" val="3622689796"/>
                    </a:ext>
                  </a:extLst>
                </a:gridCol>
                <a:gridCol w="919034">
                  <a:extLst>
                    <a:ext uri="{9D8B030D-6E8A-4147-A177-3AD203B41FA5}">
                      <a16:colId xmlns:a16="http://schemas.microsoft.com/office/drawing/2014/main" val="2619102463"/>
                    </a:ext>
                  </a:extLst>
                </a:gridCol>
                <a:gridCol w="933857">
                  <a:extLst>
                    <a:ext uri="{9D8B030D-6E8A-4147-A177-3AD203B41FA5}">
                      <a16:colId xmlns:a16="http://schemas.microsoft.com/office/drawing/2014/main" val="2260864129"/>
                    </a:ext>
                  </a:extLst>
                </a:gridCol>
                <a:gridCol w="933857">
                  <a:extLst>
                    <a:ext uri="{9D8B030D-6E8A-4147-A177-3AD203B41FA5}">
                      <a16:colId xmlns:a16="http://schemas.microsoft.com/office/drawing/2014/main" val="3669253491"/>
                    </a:ext>
                  </a:extLst>
                </a:gridCol>
                <a:gridCol w="933857">
                  <a:extLst>
                    <a:ext uri="{9D8B030D-6E8A-4147-A177-3AD203B41FA5}">
                      <a16:colId xmlns:a16="http://schemas.microsoft.com/office/drawing/2014/main" val="3277923509"/>
                    </a:ext>
                  </a:extLst>
                </a:gridCol>
                <a:gridCol w="933857">
                  <a:extLst>
                    <a:ext uri="{9D8B030D-6E8A-4147-A177-3AD203B41FA5}">
                      <a16:colId xmlns:a16="http://schemas.microsoft.com/office/drawing/2014/main" val="4197764757"/>
                    </a:ext>
                  </a:extLst>
                </a:gridCol>
              </a:tblGrid>
              <a:tr h="571500">
                <a:tc>
                  <a:txBody>
                    <a:bodyPr/>
                    <a:lstStyle/>
                    <a:p>
                      <a:pPr algn="ctr" fontAlgn="base"/>
                      <a:r>
                        <a:rPr lang="en-IN" dirty="0">
                          <a:effectLst/>
                        </a:rPr>
                        <a:t>Cannaregio</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Ponte </a:t>
                      </a:r>
                      <a:r>
                        <a:rPr lang="en-IN" dirty="0" err="1">
                          <a:effectLst/>
                        </a:rPr>
                        <a:t>Scalzi</a:t>
                      </a:r>
                      <a:endParaRPr lang="en-IN" dirty="0">
                        <a:effectLst/>
                      </a:endParaRP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Santa </a:t>
                      </a:r>
                      <a:r>
                        <a:rPr lang="en-IN" dirty="0" err="1">
                          <a:effectLst/>
                        </a:rPr>
                        <a:t>Corce</a:t>
                      </a:r>
                      <a:endParaRPr lang="en-IN" dirty="0">
                        <a:effectLst/>
                      </a:endParaRP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a:effectLst/>
                        </a:rPr>
                        <a:t>Dell ‘Orto</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a:effectLst/>
                        </a:rPr>
                        <a:t>Ferrovia</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a:effectLst/>
                        </a:rPr>
                        <a:t>Piazzale Roma</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San Polo</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err="1">
                          <a:effectLst/>
                        </a:rPr>
                        <a:t>Dorso</a:t>
                      </a:r>
                      <a:r>
                        <a:rPr lang="en-IN" dirty="0">
                          <a:effectLst/>
                        </a:rPr>
                        <a:t> </a:t>
                      </a:r>
                      <a:r>
                        <a:rPr lang="en-IN" dirty="0" err="1">
                          <a:effectLst/>
                        </a:rPr>
                        <a:t>Duro</a:t>
                      </a:r>
                      <a:endParaRPr lang="en-IN" dirty="0">
                        <a:effectLst/>
                      </a:endParaRP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San Marco</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St. Mark Basilica</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a:effectLst/>
                        </a:rPr>
                        <a:t>Castello</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err="1">
                          <a:effectLst/>
                        </a:rPr>
                        <a:t>Arsenale</a:t>
                      </a:r>
                      <a:endParaRPr lang="en-IN" dirty="0">
                        <a:effectLst/>
                      </a:endParaRP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81246875"/>
                  </a:ext>
                </a:extLst>
              </a:tr>
              <a:tr h="571500">
                <a:tc>
                  <a:txBody>
                    <a:bodyPr/>
                    <a:lstStyle/>
                    <a:p>
                      <a:pPr algn="ctr" fontAlgn="base"/>
                      <a:r>
                        <a:rPr lang="en-IN">
                          <a:effectLst/>
                        </a:rPr>
                        <a:t>A</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a:effectLst/>
                        </a:rPr>
                        <a:t>B</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a:effectLst/>
                        </a:rPr>
                        <a:t>C</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a:effectLst/>
                        </a:rPr>
                        <a:t>D</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a:effectLst/>
                        </a:rPr>
                        <a:t>E</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a:effectLst/>
                        </a:rPr>
                        <a:t>F</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G</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H</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I</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J</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K</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ase"/>
                      <a:r>
                        <a:rPr lang="en-IN" dirty="0">
                          <a:effectLst/>
                        </a:rPr>
                        <a:t>L</a:t>
                      </a:r>
                    </a:p>
                  </a:txBody>
                  <a:tcPr marL="60960" marR="60960" marT="60960" marB="609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65918098"/>
                  </a:ext>
                </a:extLst>
              </a:tr>
            </a:tbl>
          </a:graphicData>
        </a:graphic>
      </p:graphicFrame>
      <p:sp>
        <p:nvSpPr>
          <p:cNvPr id="9" name="TextBox 8">
            <a:extLst>
              <a:ext uri="{FF2B5EF4-FFF2-40B4-BE49-F238E27FC236}">
                <a16:creationId xmlns:a16="http://schemas.microsoft.com/office/drawing/2014/main" id="{5561F330-F5ED-40BE-81B5-F8E008B2F6C6}"/>
              </a:ext>
            </a:extLst>
          </p:cNvPr>
          <p:cNvSpPr txBox="1"/>
          <p:nvPr/>
        </p:nvSpPr>
        <p:spPr>
          <a:xfrm>
            <a:off x="994974" y="2619453"/>
            <a:ext cx="9744363" cy="646331"/>
          </a:xfrm>
          <a:prstGeom prst="rect">
            <a:avLst/>
          </a:prstGeom>
          <a:noFill/>
        </p:spPr>
        <p:txBody>
          <a:bodyPr wrap="square">
            <a:spAutoFit/>
          </a:bodyPr>
          <a:lstStyle/>
          <a:p>
            <a:pPr algn="ctr"/>
            <a:r>
              <a:rPr lang="en-US" b="1" dirty="0">
                <a:solidFill>
                  <a:schemeClr val="bg2">
                    <a:lumMod val="25000"/>
                  </a:schemeClr>
                </a:solidFill>
                <a:latin typeface="Arial" panose="020B0604020202020204" pitchFamily="34" charset="0"/>
                <a:ea typeface="NSimSun" panose="02010609030101010101" pitchFamily="49" charset="-122"/>
                <a:cs typeface="Arial" panose="020B0604020202020204" pitchFamily="34" charset="0"/>
              </a:rPr>
              <a:t>~</a:t>
            </a:r>
            <a:r>
              <a:rPr lang="en-US" b="1" dirty="0">
                <a:solidFill>
                  <a:schemeClr val="bg2">
                    <a:lumMod val="25000"/>
                  </a:schemeClr>
                </a:solidFill>
                <a:latin typeface="NSimSun" panose="02010609030101010101" pitchFamily="49" charset="-122"/>
                <a:ea typeface="NSimSun" panose="02010609030101010101" pitchFamily="49" charset="-122"/>
              </a:rPr>
              <a:t> </a:t>
            </a:r>
            <a:r>
              <a:rPr lang="en-US" b="1" i="0" dirty="0">
                <a:solidFill>
                  <a:schemeClr val="bg2">
                    <a:lumMod val="25000"/>
                  </a:schemeClr>
                </a:solidFill>
                <a:effectLst/>
                <a:latin typeface="NSimSun" panose="02010609030101010101" pitchFamily="49" charset="-122"/>
                <a:ea typeface="NSimSun" panose="02010609030101010101" pitchFamily="49" charset="-122"/>
              </a:rPr>
              <a:t>Let’s understand how </a:t>
            </a:r>
            <a:r>
              <a:rPr lang="en-US" b="1" dirty="0">
                <a:solidFill>
                  <a:schemeClr val="bg2">
                    <a:lumMod val="25000"/>
                  </a:schemeClr>
                </a:solidFill>
                <a:latin typeface="NSimSun" panose="02010609030101010101" pitchFamily="49" charset="-122"/>
                <a:ea typeface="NSimSun" panose="02010609030101010101" pitchFamily="49" charset="-122"/>
              </a:rPr>
              <a:t>o</a:t>
            </a:r>
            <a:r>
              <a:rPr lang="en-US" b="1" i="0" dirty="0">
                <a:solidFill>
                  <a:schemeClr val="bg2">
                    <a:lumMod val="25000"/>
                  </a:schemeClr>
                </a:solidFill>
                <a:effectLst/>
                <a:latin typeface="NSimSun" panose="02010609030101010101" pitchFamily="49" charset="-122"/>
                <a:ea typeface="NSimSun" panose="02010609030101010101" pitchFamily="49" charset="-122"/>
              </a:rPr>
              <a:t>ur algorithm works in the real world example using the above map.</a:t>
            </a:r>
            <a:endParaRPr lang="en-IN" b="1" dirty="0">
              <a:solidFill>
                <a:schemeClr val="bg2">
                  <a:lumMod val="25000"/>
                </a:schemeClr>
              </a:solidFill>
              <a:latin typeface="NSimSun" panose="02010609030101010101" pitchFamily="49" charset="-122"/>
              <a:ea typeface="NSimSun" panose="02010609030101010101" pitchFamily="49" charset="-122"/>
            </a:endParaRPr>
          </a:p>
        </p:txBody>
      </p:sp>
      <p:sp>
        <p:nvSpPr>
          <p:cNvPr id="11" name="TextBox 10">
            <a:extLst>
              <a:ext uri="{FF2B5EF4-FFF2-40B4-BE49-F238E27FC236}">
                <a16:creationId xmlns:a16="http://schemas.microsoft.com/office/drawing/2014/main" id="{411573D2-C68E-4B4C-A04C-0657708E5881}"/>
              </a:ext>
            </a:extLst>
          </p:cNvPr>
          <p:cNvSpPr txBox="1"/>
          <p:nvPr/>
        </p:nvSpPr>
        <p:spPr>
          <a:xfrm>
            <a:off x="401587" y="3262871"/>
            <a:ext cx="6094378" cy="369332"/>
          </a:xfrm>
          <a:prstGeom prst="rect">
            <a:avLst/>
          </a:prstGeom>
          <a:noFill/>
        </p:spPr>
        <p:txBody>
          <a:bodyPr wrap="square">
            <a:spAutoFit/>
          </a:bodyPr>
          <a:lstStyle/>
          <a:p>
            <a:r>
              <a:rPr lang="en-US" b="1" i="0" dirty="0">
                <a:solidFill>
                  <a:srgbClr val="0070C0"/>
                </a:solidFill>
                <a:effectLst/>
                <a:latin typeface="Cambria Math" panose="02040503050406030204" pitchFamily="18" charset="0"/>
                <a:ea typeface="Cambria Math" panose="02040503050406030204" pitchFamily="18" charset="0"/>
              </a:rPr>
              <a:t>Step 1-</a:t>
            </a:r>
            <a:r>
              <a:rPr lang="en-US" b="0" i="0" dirty="0">
                <a:solidFill>
                  <a:srgbClr val="0070C0"/>
                </a:solidFill>
                <a:effectLst/>
                <a:latin typeface="Cambria Math" panose="02040503050406030204" pitchFamily="18" charset="0"/>
                <a:ea typeface="Cambria Math" panose="02040503050406030204" pitchFamily="18" charset="0"/>
              </a:rPr>
              <a:t> Remove all the parallel edges.</a:t>
            </a:r>
            <a:endParaRPr lang="en-IN" dirty="0">
              <a:solidFill>
                <a:srgbClr val="0070C0"/>
              </a:solidFill>
              <a:latin typeface="Cambria Math" panose="02040503050406030204" pitchFamily="18" charset="0"/>
              <a:ea typeface="Cambria Math" panose="02040503050406030204" pitchFamily="18" charset="0"/>
            </a:endParaRPr>
          </a:p>
        </p:txBody>
      </p:sp>
      <p:sp>
        <p:nvSpPr>
          <p:cNvPr id="13" name="TextBox 12">
            <a:extLst>
              <a:ext uri="{FF2B5EF4-FFF2-40B4-BE49-F238E27FC236}">
                <a16:creationId xmlns:a16="http://schemas.microsoft.com/office/drawing/2014/main" id="{9406284A-99C7-4F38-B2DF-98384BFC1EDA}"/>
              </a:ext>
            </a:extLst>
          </p:cNvPr>
          <p:cNvSpPr txBox="1"/>
          <p:nvPr/>
        </p:nvSpPr>
        <p:spPr>
          <a:xfrm>
            <a:off x="401586" y="3813436"/>
            <a:ext cx="8401945" cy="923330"/>
          </a:xfrm>
          <a:prstGeom prst="rect">
            <a:avLst/>
          </a:prstGeom>
          <a:noFill/>
        </p:spPr>
        <p:txBody>
          <a:bodyPr wrap="square">
            <a:spAutoFit/>
          </a:bodyPr>
          <a:lstStyle/>
          <a:p>
            <a:r>
              <a:rPr lang="en-US" b="1" i="0" dirty="0">
                <a:solidFill>
                  <a:schemeClr val="bg2">
                    <a:lumMod val="25000"/>
                  </a:schemeClr>
                </a:solidFill>
                <a:effectLst/>
                <a:latin typeface="Arial" panose="020B0604020202020204" pitchFamily="34" charset="0"/>
                <a:ea typeface="NSimSun" panose="02010609030101010101" pitchFamily="49" charset="-122"/>
                <a:cs typeface="Arial" panose="020B0604020202020204" pitchFamily="34" charset="0"/>
              </a:rPr>
              <a:t>~</a:t>
            </a:r>
            <a:r>
              <a:rPr lang="en-US" b="1" i="0" dirty="0">
                <a:solidFill>
                  <a:schemeClr val="bg2">
                    <a:lumMod val="25000"/>
                  </a:schemeClr>
                </a:solidFill>
                <a:effectLst/>
                <a:latin typeface="NSimSun" panose="02010609030101010101" pitchFamily="49" charset="-122"/>
                <a:ea typeface="NSimSun" panose="02010609030101010101" pitchFamily="49" charset="-122"/>
              </a:rPr>
              <a:t> So for the given map, we have a parallel edge running between Madonna </a:t>
            </a:r>
            <a:r>
              <a:rPr lang="en-US" b="1" dirty="0">
                <a:solidFill>
                  <a:schemeClr val="bg2">
                    <a:lumMod val="25000"/>
                  </a:schemeClr>
                </a:solidFill>
                <a:latin typeface="NSimSun" panose="02010609030101010101" pitchFamily="49" charset="-122"/>
                <a:ea typeface="NSimSun" panose="02010609030101010101" pitchFamily="49" charset="-122"/>
              </a:rPr>
              <a:t>D</a:t>
            </a:r>
            <a:r>
              <a:rPr lang="en-US" b="1" i="0" dirty="0">
                <a:solidFill>
                  <a:schemeClr val="bg2">
                    <a:lumMod val="25000"/>
                  </a:schemeClr>
                </a:solidFill>
                <a:effectLst/>
                <a:latin typeface="NSimSun" panose="02010609030101010101" pitchFamily="49" charset="-122"/>
                <a:ea typeface="NSimSun" panose="02010609030101010101" pitchFamily="49" charset="-122"/>
              </a:rPr>
              <a:t>ell’ Orto (D) to St. Mark Basilica (J), which is of length say 2.4kms(2400mts). </a:t>
            </a:r>
            <a:endParaRPr lang="en-IN" b="1" dirty="0">
              <a:solidFill>
                <a:schemeClr val="bg2">
                  <a:lumMod val="25000"/>
                </a:schemeClr>
              </a:solidFill>
              <a:latin typeface="NSimSun" panose="02010609030101010101" pitchFamily="49" charset="-122"/>
              <a:ea typeface="NSimSun" panose="02010609030101010101" pitchFamily="49" charset="-122"/>
            </a:endParaRPr>
          </a:p>
        </p:txBody>
      </p:sp>
      <p:sp>
        <p:nvSpPr>
          <p:cNvPr id="15" name="TextBox 14">
            <a:extLst>
              <a:ext uri="{FF2B5EF4-FFF2-40B4-BE49-F238E27FC236}">
                <a16:creationId xmlns:a16="http://schemas.microsoft.com/office/drawing/2014/main" id="{DC4033E4-65A6-4795-8BD4-4889FBBE7AB9}"/>
              </a:ext>
            </a:extLst>
          </p:cNvPr>
          <p:cNvSpPr txBox="1"/>
          <p:nvPr/>
        </p:nvSpPr>
        <p:spPr>
          <a:xfrm>
            <a:off x="401584" y="4941058"/>
            <a:ext cx="8849417" cy="646331"/>
          </a:xfrm>
          <a:prstGeom prst="rect">
            <a:avLst/>
          </a:prstGeom>
          <a:noFill/>
        </p:spPr>
        <p:txBody>
          <a:bodyPr wrap="square">
            <a:spAutoFit/>
          </a:bodyPr>
          <a:lstStyle/>
          <a:p>
            <a:r>
              <a:rPr lang="en-US" b="1" i="0" dirty="0">
                <a:solidFill>
                  <a:schemeClr val="bg2">
                    <a:lumMod val="25000"/>
                  </a:schemeClr>
                </a:solidFill>
                <a:effectLst/>
                <a:latin typeface="Arial" panose="020B0604020202020204" pitchFamily="34" charset="0"/>
                <a:ea typeface="NSimSun" panose="02010609030101010101" pitchFamily="49" charset="-122"/>
                <a:cs typeface="Arial" panose="020B0604020202020204" pitchFamily="34" charset="0"/>
              </a:rPr>
              <a:t>~</a:t>
            </a:r>
            <a:r>
              <a:rPr lang="en-US" b="1" i="0" dirty="0">
                <a:solidFill>
                  <a:schemeClr val="bg2">
                    <a:lumMod val="25000"/>
                  </a:schemeClr>
                </a:solidFill>
                <a:effectLst/>
                <a:latin typeface="NSimSun" panose="02010609030101010101" pitchFamily="49" charset="-122"/>
                <a:ea typeface="NSimSun" panose="02010609030101010101" pitchFamily="49" charset="-122"/>
              </a:rPr>
              <a:t> We will remove the parallel road and keep the 1.8km (1800m) length for representation.</a:t>
            </a:r>
            <a:endParaRPr lang="en-IN" b="1" dirty="0">
              <a:solidFill>
                <a:schemeClr val="bg2">
                  <a:lumMod val="25000"/>
                </a:schemeClr>
              </a:solidFill>
              <a:latin typeface="NSimSun" panose="02010609030101010101" pitchFamily="49" charset="-122"/>
              <a:ea typeface="NSimSun" panose="02010609030101010101" pitchFamily="49" charset="-122"/>
            </a:endParaRPr>
          </a:p>
        </p:txBody>
      </p:sp>
      <p:pic>
        <p:nvPicPr>
          <p:cNvPr id="17" name="Picture 16">
            <a:extLst>
              <a:ext uri="{FF2B5EF4-FFF2-40B4-BE49-F238E27FC236}">
                <a16:creationId xmlns:a16="http://schemas.microsoft.com/office/drawing/2014/main" id="{A58E8F44-7306-48F1-AA9D-1FDC22049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003" y="3042809"/>
            <a:ext cx="2311937" cy="3769463"/>
          </a:xfrm>
          <a:prstGeom prst="rect">
            <a:avLst/>
          </a:prstGeom>
          <a:ln>
            <a:noFill/>
          </a:ln>
          <a:effectLst>
            <a:softEdge rad="0"/>
          </a:effectLst>
        </p:spPr>
      </p:pic>
      <p:sp>
        <p:nvSpPr>
          <p:cNvPr id="19" name="TextBox 18">
            <a:extLst>
              <a:ext uri="{FF2B5EF4-FFF2-40B4-BE49-F238E27FC236}">
                <a16:creationId xmlns:a16="http://schemas.microsoft.com/office/drawing/2014/main" id="{DEE06502-5320-4312-86F6-8F65DC7E40C5}"/>
              </a:ext>
            </a:extLst>
          </p:cNvPr>
          <p:cNvSpPr txBox="1"/>
          <p:nvPr/>
        </p:nvSpPr>
        <p:spPr>
          <a:xfrm>
            <a:off x="401585" y="5781210"/>
            <a:ext cx="8849417" cy="646331"/>
          </a:xfrm>
          <a:prstGeom prst="rect">
            <a:avLst/>
          </a:prstGeom>
          <a:noFill/>
        </p:spPr>
        <p:txBody>
          <a:bodyPr wrap="square">
            <a:spAutoFit/>
          </a:bodyPr>
          <a:lstStyle/>
          <a:p>
            <a:r>
              <a:rPr lang="en-IN" b="1" dirty="0">
                <a:solidFill>
                  <a:schemeClr val="bg2">
                    <a:lumMod val="25000"/>
                  </a:schemeClr>
                </a:solidFill>
                <a:latin typeface="Arial" panose="020B0604020202020204" pitchFamily="34" charset="0"/>
                <a:ea typeface="NSimSun" panose="02010609030101010101" pitchFamily="49" charset="-122"/>
                <a:cs typeface="Arial" panose="020B0604020202020204" pitchFamily="34" charset="0"/>
              </a:rPr>
              <a:t>~</a:t>
            </a:r>
            <a:r>
              <a:rPr lang="en-IN" b="1" dirty="0">
                <a:solidFill>
                  <a:schemeClr val="bg2">
                    <a:lumMod val="25000"/>
                  </a:schemeClr>
                </a:solidFill>
                <a:latin typeface="NSimSun" panose="02010609030101010101" pitchFamily="49" charset="-122"/>
                <a:ea typeface="NSimSun" panose="02010609030101010101" pitchFamily="49" charset="-122"/>
              </a:rPr>
              <a:t> Here , the Weights on the Edge represent the Distance Between the Cities.</a:t>
            </a:r>
          </a:p>
        </p:txBody>
      </p:sp>
      <p:sp>
        <p:nvSpPr>
          <p:cNvPr id="3" name="矩形 8">
            <a:extLst>
              <a:ext uri="{FF2B5EF4-FFF2-40B4-BE49-F238E27FC236}">
                <a16:creationId xmlns:a16="http://schemas.microsoft.com/office/drawing/2014/main" id="{E5F33D08-0014-42EB-A9A7-D25AC5300FBA}"/>
              </a:ext>
            </a:extLst>
          </p:cNvPr>
          <p:cNvSpPr/>
          <p:nvPr/>
        </p:nvSpPr>
        <p:spPr>
          <a:xfrm>
            <a:off x="0" y="3252724"/>
            <a:ext cx="4730619" cy="428877"/>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TextBox 11">
            <a:extLst>
              <a:ext uri="{FF2B5EF4-FFF2-40B4-BE49-F238E27FC236}">
                <a16:creationId xmlns:a16="http://schemas.microsoft.com/office/drawing/2014/main" id="{0E756334-8326-474A-9BEA-88FE456B21E2}"/>
              </a:ext>
            </a:extLst>
          </p:cNvPr>
          <p:cNvSpPr txBox="1"/>
          <p:nvPr/>
        </p:nvSpPr>
        <p:spPr>
          <a:xfrm>
            <a:off x="662608" y="157662"/>
            <a:ext cx="9744363" cy="400110"/>
          </a:xfrm>
          <a:prstGeom prst="rect">
            <a:avLst/>
          </a:prstGeom>
          <a:noFill/>
        </p:spPr>
        <p:txBody>
          <a:bodyPr wrap="square">
            <a:spAutoFit/>
          </a:bodyPr>
          <a:lstStyle/>
          <a:p>
            <a:pPr algn="ctr"/>
            <a:r>
              <a:rPr lang="en-US" sz="2000" b="1" i="0" dirty="0">
                <a:solidFill>
                  <a:srgbClr val="002060"/>
                </a:solidFill>
                <a:effectLst/>
                <a:latin typeface="NSimSun" panose="02010609030101010101" pitchFamily="49" charset="-122"/>
                <a:ea typeface="NSimSun" panose="02010609030101010101" pitchFamily="49" charset="-122"/>
              </a:rPr>
              <a:t>Methodology:</a:t>
            </a:r>
            <a:endParaRPr lang="en-IN" sz="2000" b="1" dirty="0">
              <a:solidFill>
                <a:srgbClr val="002060"/>
              </a:solidFill>
              <a:latin typeface="NSimSun" panose="02010609030101010101" pitchFamily="49" charset="-122"/>
              <a:ea typeface="NSimSun" panose="02010609030101010101" pitchFamily="49" charset="-122"/>
            </a:endParaRPr>
          </a:p>
        </p:txBody>
      </p:sp>
    </p:spTree>
    <p:extLst>
      <p:ext uri="{BB962C8B-B14F-4D97-AF65-F5344CB8AC3E}">
        <p14:creationId xmlns:p14="http://schemas.microsoft.com/office/powerpoint/2010/main" val="120210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96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0912A5-B368-4E41-BD1F-930D22116131}"/>
              </a:ext>
            </a:extLst>
          </p:cNvPr>
          <p:cNvSpPr txBox="1"/>
          <p:nvPr/>
        </p:nvSpPr>
        <p:spPr>
          <a:xfrm>
            <a:off x="398882" y="280973"/>
            <a:ext cx="11793117" cy="667619"/>
          </a:xfrm>
          <a:prstGeom prst="rect">
            <a:avLst/>
          </a:prstGeom>
          <a:noFill/>
        </p:spPr>
        <p:txBody>
          <a:bodyPr wrap="square">
            <a:spAutoFit/>
          </a:bodyPr>
          <a:lstStyle/>
          <a:p>
            <a:pPr algn="just" fontAlgn="base">
              <a:lnSpc>
                <a:spcPts val="2250"/>
              </a:lnSpc>
              <a:spcAft>
                <a:spcPts val="800"/>
              </a:spcAft>
            </a:pPr>
            <a:r>
              <a:rPr lang="en-IN" sz="1800" b="1" dirty="0">
                <a:solidFill>
                  <a:srgbClr val="0070C0"/>
                </a:solidFill>
                <a:effectLst/>
                <a:latin typeface="Cambria Math" panose="02040503050406030204" pitchFamily="18" charset="0"/>
                <a:ea typeface="Cambria Math" panose="02040503050406030204" pitchFamily="18" charset="0"/>
                <a:cs typeface="Times New Roman" panose="02020603050405020304" pitchFamily="18" charset="0"/>
              </a:rPr>
              <a:t>Step 2 –</a:t>
            </a:r>
            <a:r>
              <a:rPr lang="en-IN" sz="1800" dirty="0">
                <a:solidFill>
                  <a:srgbClr val="0070C0"/>
                </a:solidFill>
                <a:effectLst/>
                <a:latin typeface="Cambria Math" panose="02040503050406030204" pitchFamily="18" charset="0"/>
                <a:ea typeface="Cambria Math" panose="02040503050406030204" pitchFamily="18" charset="0"/>
                <a:cs typeface="Times New Roman" panose="02020603050405020304" pitchFamily="18" charset="0"/>
              </a:rPr>
              <a:t> Arrange all the edges on the graph in ascending order. </a:t>
            </a:r>
            <a:r>
              <a:rPr lang="en-IN"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a:t>A</a:t>
            </a:r>
            <a:r>
              <a:rPr lang="en-IN" sz="1800" dirty="0">
                <a:solidFill>
                  <a:srgbClr val="0070C0"/>
                </a:solidFill>
                <a:effectLst/>
                <a:latin typeface="Cambria Math" panose="02040503050406030204" pitchFamily="18" charset="0"/>
                <a:ea typeface="Cambria Math" panose="02040503050406030204" pitchFamily="18" charset="0"/>
                <a:cs typeface="Times New Roman" panose="02020603050405020304" pitchFamily="18" charset="0"/>
              </a:rPr>
              <a:t>lgorithm considers each group as a tree and applies disjoint sets to check how many of the vertices are part of other trees.</a:t>
            </a:r>
            <a:endParaRPr lang="en-IN" sz="1400" dirty="0">
              <a:solidFill>
                <a:srgbClr val="0070C0"/>
              </a:solidFill>
              <a:effectLst/>
              <a:latin typeface="Cambria Math" panose="02040503050406030204" pitchFamily="18" charset="0"/>
              <a:ea typeface="Cambria Math" panose="020405030504060302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52EA1E6A-585D-4A4C-AC91-BDB6E13EDAB3}"/>
              </a:ext>
            </a:extLst>
          </p:cNvPr>
          <p:cNvGraphicFramePr>
            <a:graphicFrameLocks noGrp="1"/>
          </p:cNvGraphicFramePr>
          <p:nvPr>
            <p:extLst>
              <p:ext uri="{D42A27DB-BD31-4B8C-83A1-F6EECF244321}">
                <p14:modId xmlns:p14="http://schemas.microsoft.com/office/powerpoint/2010/main" val="2170529442"/>
              </p:ext>
            </p:extLst>
          </p:nvPr>
        </p:nvGraphicFramePr>
        <p:xfrm>
          <a:off x="513184" y="1358772"/>
          <a:ext cx="10954140" cy="1104510"/>
        </p:xfrm>
        <a:graphic>
          <a:graphicData uri="http://schemas.openxmlformats.org/drawingml/2006/table">
            <a:tbl>
              <a:tblPr firstRow="1" bandRow="1">
                <a:tableStyleId>{306799F8-075E-4A3A-A7F6-7FBC6576F1A4}</a:tableStyleId>
              </a:tblPr>
              <a:tblGrid>
                <a:gridCol w="547707">
                  <a:extLst>
                    <a:ext uri="{9D8B030D-6E8A-4147-A177-3AD203B41FA5}">
                      <a16:colId xmlns:a16="http://schemas.microsoft.com/office/drawing/2014/main" val="2821180058"/>
                    </a:ext>
                  </a:extLst>
                </a:gridCol>
                <a:gridCol w="547707">
                  <a:extLst>
                    <a:ext uri="{9D8B030D-6E8A-4147-A177-3AD203B41FA5}">
                      <a16:colId xmlns:a16="http://schemas.microsoft.com/office/drawing/2014/main" val="24907439"/>
                    </a:ext>
                  </a:extLst>
                </a:gridCol>
                <a:gridCol w="547707">
                  <a:extLst>
                    <a:ext uri="{9D8B030D-6E8A-4147-A177-3AD203B41FA5}">
                      <a16:colId xmlns:a16="http://schemas.microsoft.com/office/drawing/2014/main" val="860486068"/>
                    </a:ext>
                  </a:extLst>
                </a:gridCol>
                <a:gridCol w="547707">
                  <a:extLst>
                    <a:ext uri="{9D8B030D-6E8A-4147-A177-3AD203B41FA5}">
                      <a16:colId xmlns:a16="http://schemas.microsoft.com/office/drawing/2014/main" val="394984906"/>
                    </a:ext>
                  </a:extLst>
                </a:gridCol>
                <a:gridCol w="547707">
                  <a:extLst>
                    <a:ext uri="{9D8B030D-6E8A-4147-A177-3AD203B41FA5}">
                      <a16:colId xmlns:a16="http://schemas.microsoft.com/office/drawing/2014/main" val="1624696297"/>
                    </a:ext>
                  </a:extLst>
                </a:gridCol>
                <a:gridCol w="547707">
                  <a:extLst>
                    <a:ext uri="{9D8B030D-6E8A-4147-A177-3AD203B41FA5}">
                      <a16:colId xmlns:a16="http://schemas.microsoft.com/office/drawing/2014/main" val="2844152100"/>
                    </a:ext>
                  </a:extLst>
                </a:gridCol>
                <a:gridCol w="547707">
                  <a:extLst>
                    <a:ext uri="{9D8B030D-6E8A-4147-A177-3AD203B41FA5}">
                      <a16:colId xmlns:a16="http://schemas.microsoft.com/office/drawing/2014/main" val="2095661896"/>
                    </a:ext>
                  </a:extLst>
                </a:gridCol>
                <a:gridCol w="547707">
                  <a:extLst>
                    <a:ext uri="{9D8B030D-6E8A-4147-A177-3AD203B41FA5}">
                      <a16:colId xmlns:a16="http://schemas.microsoft.com/office/drawing/2014/main" val="743900960"/>
                    </a:ext>
                  </a:extLst>
                </a:gridCol>
                <a:gridCol w="547707">
                  <a:extLst>
                    <a:ext uri="{9D8B030D-6E8A-4147-A177-3AD203B41FA5}">
                      <a16:colId xmlns:a16="http://schemas.microsoft.com/office/drawing/2014/main" val="3219225563"/>
                    </a:ext>
                  </a:extLst>
                </a:gridCol>
                <a:gridCol w="547707">
                  <a:extLst>
                    <a:ext uri="{9D8B030D-6E8A-4147-A177-3AD203B41FA5}">
                      <a16:colId xmlns:a16="http://schemas.microsoft.com/office/drawing/2014/main" val="598939335"/>
                    </a:ext>
                  </a:extLst>
                </a:gridCol>
                <a:gridCol w="547707">
                  <a:extLst>
                    <a:ext uri="{9D8B030D-6E8A-4147-A177-3AD203B41FA5}">
                      <a16:colId xmlns:a16="http://schemas.microsoft.com/office/drawing/2014/main" val="1191450703"/>
                    </a:ext>
                  </a:extLst>
                </a:gridCol>
                <a:gridCol w="547707">
                  <a:extLst>
                    <a:ext uri="{9D8B030D-6E8A-4147-A177-3AD203B41FA5}">
                      <a16:colId xmlns:a16="http://schemas.microsoft.com/office/drawing/2014/main" val="3055458494"/>
                    </a:ext>
                  </a:extLst>
                </a:gridCol>
                <a:gridCol w="547707">
                  <a:extLst>
                    <a:ext uri="{9D8B030D-6E8A-4147-A177-3AD203B41FA5}">
                      <a16:colId xmlns:a16="http://schemas.microsoft.com/office/drawing/2014/main" val="4093737226"/>
                    </a:ext>
                  </a:extLst>
                </a:gridCol>
                <a:gridCol w="547707">
                  <a:extLst>
                    <a:ext uri="{9D8B030D-6E8A-4147-A177-3AD203B41FA5}">
                      <a16:colId xmlns:a16="http://schemas.microsoft.com/office/drawing/2014/main" val="2101712427"/>
                    </a:ext>
                  </a:extLst>
                </a:gridCol>
                <a:gridCol w="547707">
                  <a:extLst>
                    <a:ext uri="{9D8B030D-6E8A-4147-A177-3AD203B41FA5}">
                      <a16:colId xmlns:a16="http://schemas.microsoft.com/office/drawing/2014/main" val="2172381784"/>
                    </a:ext>
                  </a:extLst>
                </a:gridCol>
                <a:gridCol w="547707">
                  <a:extLst>
                    <a:ext uri="{9D8B030D-6E8A-4147-A177-3AD203B41FA5}">
                      <a16:colId xmlns:a16="http://schemas.microsoft.com/office/drawing/2014/main" val="110323100"/>
                    </a:ext>
                  </a:extLst>
                </a:gridCol>
                <a:gridCol w="547707">
                  <a:extLst>
                    <a:ext uri="{9D8B030D-6E8A-4147-A177-3AD203B41FA5}">
                      <a16:colId xmlns:a16="http://schemas.microsoft.com/office/drawing/2014/main" val="2254238218"/>
                    </a:ext>
                  </a:extLst>
                </a:gridCol>
                <a:gridCol w="547707">
                  <a:extLst>
                    <a:ext uri="{9D8B030D-6E8A-4147-A177-3AD203B41FA5}">
                      <a16:colId xmlns:a16="http://schemas.microsoft.com/office/drawing/2014/main" val="700001439"/>
                    </a:ext>
                  </a:extLst>
                </a:gridCol>
                <a:gridCol w="547707">
                  <a:extLst>
                    <a:ext uri="{9D8B030D-6E8A-4147-A177-3AD203B41FA5}">
                      <a16:colId xmlns:a16="http://schemas.microsoft.com/office/drawing/2014/main" val="914075571"/>
                    </a:ext>
                  </a:extLst>
                </a:gridCol>
                <a:gridCol w="547707">
                  <a:extLst>
                    <a:ext uri="{9D8B030D-6E8A-4147-A177-3AD203B41FA5}">
                      <a16:colId xmlns:a16="http://schemas.microsoft.com/office/drawing/2014/main" val="3819160405"/>
                    </a:ext>
                  </a:extLst>
                </a:gridCol>
              </a:tblGrid>
              <a:tr h="552255">
                <a:tc>
                  <a:txBody>
                    <a:bodyPr/>
                    <a:lstStyle/>
                    <a:p>
                      <a:r>
                        <a:rPr lang="en-IN" dirty="0"/>
                        <a:t>B,C</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I,J</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B,E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C,G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G,J</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C,D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K,L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E,F</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A,B</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A,C</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A,D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E,C</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J,L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F,H</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F,G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H,I</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I,K</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D,J</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G,H</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H,K</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39563845"/>
                  </a:ext>
                </a:extLst>
              </a:tr>
              <a:tr h="552255">
                <a:tc>
                  <a:txBody>
                    <a:bodyPr/>
                    <a:lstStyle/>
                    <a:p>
                      <a:r>
                        <a:rPr lang="en-IN" dirty="0"/>
                        <a:t>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11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12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16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18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22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IN" dirty="0"/>
                        <a:t>25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23585191"/>
                  </a:ext>
                </a:extLst>
              </a:tr>
            </a:tbl>
          </a:graphicData>
        </a:graphic>
      </p:graphicFrame>
      <p:sp>
        <p:nvSpPr>
          <p:cNvPr id="9" name="TextBox 8">
            <a:extLst>
              <a:ext uri="{FF2B5EF4-FFF2-40B4-BE49-F238E27FC236}">
                <a16:creationId xmlns:a16="http://schemas.microsoft.com/office/drawing/2014/main" id="{95E4BFCD-5DC7-4AE6-8400-D4CCF2B503B0}"/>
              </a:ext>
            </a:extLst>
          </p:cNvPr>
          <p:cNvSpPr txBox="1"/>
          <p:nvPr/>
        </p:nvSpPr>
        <p:spPr>
          <a:xfrm>
            <a:off x="199440" y="2735936"/>
            <a:ext cx="11068443" cy="707886"/>
          </a:xfrm>
          <a:prstGeom prst="rect">
            <a:avLst/>
          </a:prstGeom>
          <a:noFill/>
        </p:spPr>
        <p:txBody>
          <a:bodyPr wrap="square">
            <a:spAutoFit/>
          </a:bodyPr>
          <a:lstStyle/>
          <a:p>
            <a:r>
              <a:rPr lang="en-US" sz="2000" b="1" i="0" dirty="0">
                <a:solidFill>
                  <a:srgbClr val="0070C0"/>
                </a:solidFill>
                <a:effectLst/>
                <a:latin typeface="Cambria Math" panose="02040503050406030204" pitchFamily="18" charset="0"/>
                <a:ea typeface="Cambria Math" panose="02040503050406030204" pitchFamily="18" charset="0"/>
              </a:rPr>
              <a:t>Step 3 –</a:t>
            </a:r>
            <a:r>
              <a:rPr lang="en-US" sz="2000" b="0" i="0" dirty="0">
                <a:solidFill>
                  <a:srgbClr val="0070C0"/>
                </a:solidFill>
                <a:effectLst/>
                <a:latin typeface="Cambria Math" panose="02040503050406030204" pitchFamily="18" charset="0"/>
                <a:ea typeface="Cambria Math" panose="02040503050406030204" pitchFamily="18" charset="0"/>
              </a:rPr>
              <a:t>   Add edges with least weight; we begin with the edges with least weight/cost. Hence, B, C is 	 connected first considering their edge cost only 1.</a:t>
            </a:r>
            <a:endParaRPr lang="en-IN" sz="2000" dirty="0">
              <a:solidFill>
                <a:srgbClr val="0070C0"/>
              </a:solidFill>
              <a:latin typeface="Cambria Math" panose="02040503050406030204" pitchFamily="18" charset="0"/>
              <a:ea typeface="Cambria Math" panose="02040503050406030204" pitchFamily="18" charset="0"/>
            </a:endParaRPr>
          </a:p>
        </p:txBody>
      </p:sp>
      <p:sp>
        <p:nvSpPr>
          <p:cNvPr id="13" name="TextBox 12">
            <a:extLst>
              <a:ext uri="{FF2B5EF4-FFF2-40B4-BE49-F238E27FC236}">
                <a16:creationId xmlns:a16="http://schemas.microsoft.com/office/drawing/2014/main" id="{F91CA845-7BD0-434A-A8E9-1BE194B0D3F4}"/>
              </a:ext>
            </a:extLst>
          </p:cNvPr>
          <p:cNvSpPr txBox="1"/>
          <p:nvPr/>
        </p:nvSpPr>
        <p:spPr>
          <a:xfrm>
            <a:off x="513184" y="3810013"/>
            <a:ext cx="6097554" cy="646331"/>
          </a:xfrm>
          <a:prstGeom prst="rect">
            <a:avLst/>
          </a:prstGeom>
          <a:noFill/>
        </p:spPr>
        <p:txBody>
          <a:bodyPr wrap="square">
            <a:spAutoFit/>
          </a:bodyPr>
          <a:lstStyle/>
          <a:p>
            <a:r>
              <a:rPr lang="en-US" b="1" i="0" dirty="0">
                <a:solidFill>
                  <a:schemeClr val="tx2">
                    <a:lumMod val="75000"/>
                  </a:schemeClr>
                </a:solidFill>
                <a:effectLst/>
                <a:latin typeface="Arial" panose="020B0604020202020204" pitchFamily="34" charset="0"/>
                <a:ea typeface="NSimSun" panose="02010609030101010101" pitchFamily="49" charset="-122"/>
                <a:cs typeface="Arial" panose="020B0604020202020204" pitchFamily="34" charset="0"/>
              </a:rPr>
              <a:t>~</a:t>
            </a:r>
            <a:r>
              <a:rPr lang="en-US" b="1" i="0" dirty="0">
                <a:solidFill>
                  <a:schemeClr val="tx2">
                    <a:lumMod val="75000"/>
                  </a:schemeClr>
                </a:solidFill>
                <a:effectLst/>
                <a:latin typeface="NSimSun" panose="02010609030101010101" pitchFamily="49" charset="-122"/>
                <a:ea typeface="NSimSun" panose="02010609030101010101" pitchFamily="49" charset="-122"/>
              </a:rPr>
              <a:t> I,J &amp; B,C has cost 1; it is the edge connected         next.</a:t>
            </a:r>
            <a:endParaRPr lang="en-IN" b="1" dirty="0">
              <a:solidFill>
                <a:schemeClr val="tx2">
                  <a:lumMod val="75000"/>
                </a:schemeClr>
              </a:solidFill>
              <a:latin typeface="NSimSun" panose="02010609030101010101" pitchFamily="49" charset="-122"/>
              <a:ea typeface="NSimSun" panose="02010609030101010101" pitchFamily="49" charset="-122"/>
            </a:endParaRPr>
          </a:p>
        </p:txBody>
      </p:sp>
      <p:sp>
        <p:nvSpPr>
          <p:cNvPr id="15" name="TextBox 14">
            <a:extLst>
              <a:ext uri="{FF2B5EF4-FFF2-40B4-BE49-F238E27FC236}">
                <a16:creationId xmlns:a16="http://schemas.microsoft.com/office/drawing/2014/main" id="{A4131102-8597-49B9-A2F2-A6C0A84C67F3}"/>
              </a:ext>
            </a:extLst>
          </p:cNvPr>
          <p:cNvSpPr txBox="1"/>
          <p:nvPr/>
        </p:nvSpPr>
        <p:spPr>
          <a:xfrm>
            <a:off x="513184" y="4531191"/>
            <a:ext cx="6097554" cy="369332"/>
          </a:xfrm>
          <a:prstGeom prst="rect">
            <a:avLst/>
          </a:prstGeom>
          <a:noFill/>
        </p:spPr>
        <p:txBody>
          <a:bodyPr wrap="square">
            <a:spAutoFit/>
          </a:bodyPr>
          <a:lstStyle/>
          <a:p>
            <a:r>
              <a:rPr lang="en-US" b="1" i="0" dirty="0">
                <a:solidFill>
                  <a:schemeClr val="tx2">
                    <a:lumMod val="75000"/>
                  </a:schemeClr>
                </a:solidFill>
                <a:effectLst/>
                <a:latin typeface="Arial" panose="020B0604020202020204" pitchFamily="34" charset="0"/>
                <a:ea typeface="NSimSun" panose="02010609030101010101" pitchFamily="49" charset="-122"/>
                <a:cs typeface="Arial" panose="020B0604020202020204" pitchFamily="34" charset="0"/>
              </a:rPr>
              <a:t>~</a:t>
            </a:r>
            <a:r>
              <a:rPr lang="en-US" b="1" i="0" dirty="0">
                <a:solidFill>
                  <a:schemeClr val="tx2">
                    <a:lumMod val="75000"/>
                  </a:schemeClr>
                </a:solidFill>
                <a:effectLst/>
                <a:latin typeface="NSimSun" panose="02010609030101010101" pitchFamily="49" charset="-122"/>
                <a:ea typeface="NSimSun" panose="02010609030101010101" pitchFamily="49" charset="-122"/>
              </a:rPr>
              <a:t> Then, we connect edges with weight = 2.</a:t>
            </a:r>
            <a:endParaRPr lang="en-IN" b="1" dirty="0">
              <a:solidFill>
                <a:schemeClr val="tx2">
                  <a:lumMod val="75000"/>
                </a:schemeClr>
              </a:solidFill>
              <a:latin typeface="NSimSun" panose="02010609030101010101" pitchFamily="49" charset="-122"/>
              <a:ea typeface="NSimSun" panose="02010609030101010101" pitchFamily="49" charset="-122"/>
            </a:endParaRPr>
          </a:p>
        </p:txBody>
      </p:sp>
      <p:sp>
        <p:nvSpPr>
          <p:cNvPr id="17" name="TextBox 16">
            <a:extLst>
              <a:ext uri="{FF2B5EF4-FFF2-40B4-BE49-F238E27FC236}">
                <a16:creationId xmlns:a16="http://schemas.microsoft.com/office/drawing/2014/main" id="{8550D516-4C7D-447F-8095-67BFC43A6291}"/>
              </a:ext>
            </a:extLst>
          </p:cNvPr>
          <p:cNvSpPr txBox="1"/>
          <p:nvPr/>
        </p:nvSpPr>
        <p:spPr>
          <a:xfrm>
            <a:off x="513184" y="5244499"/>
            <a:ext cx="7578790" cy="646331"/>
          </a:xfrm>
          <a:prstGeom prst="rect">
            <a:avLst/>
          </a:prstGeom>
          <a:noFill/>
        </p:spPr>
        <p:txBody>
          <a:bodyPr wrap="square">
            <a:spAutoFit/>
          </a:bodyPr>
          <a:lstStyle/>
          <a:p>
            <a:r>
              <a:rPr lang="en-US" b="1" i="0" dirty="0">
                <a:solidFill>
                  <a:schemeClr val="tx2">
                    <a:lumMod val="75000"/>
                  </a:schemeClr>
                </a:solidFill>
                <a:effectLst/>
                <a:latin typeface="Arial" panose="020B0604020202020204" pitchFamily="34" charset="0"/>
                <a:ea typeface="NSimSun" panose="02010609030101010101" pitchFamily="49" charset="-122"/>
                <a:cs typeface="Arial" panose="020B0604020202020204" pitchFamily="34" charset="0"/>
              </a:rPr>
              <a:t>~</a:t>
            </a:r>
            <a:r>
              <a:rPr lang="en-US" b="1" i="0" dirty="0">
                <a:solidFill>
                  <a:schemeClr val="tx2">
                    <a:lumMod val="75000"/>
                  </a:schemeClr>
                </a:solidFill>
                <a:effectLst/>
                <a:latin typeface="NSimSun" panose="02010609030101010101" pitchFamily="49" charset="-122"/>
                <a:ea typeface="NSimSun" panose="02010609030101010101" pitchFamily="49" charset="-122"/>
              </a:rPr>
              <a:t> Similarly, we connect all the nodes one by one mountingly acc. To their weights</a:t>
            </a:r>
            <a:endParaRPr lang="en-IN" b="1" dirty="0">
              <a:solidFill>
                <a:schemeClr val="tx2">
                  <a:lumMod val="75000"/>
                </a:schemeClr>
              </a:solidFill>
              <a:latin typeface="NSimSun" panose="02010609030101010101" pitchFamily="49" charset="-122"/>
              <a:ea typeface="NSimSun" panose="02010609030101010101" pitchFamily="49" charset="-122"/>
            </a:endParaRPr>
          </a:p>
        </p:txBody>
      </p:sp>
      <p:pic>
        <p:nvPicPr>
          <p:cNvPr id="19" name="Picture 18">
            <a:extLst>
              <a:ext uri="{FF2B5EF4-FFF2-40B4-BE49-F238E27FC236}">
                <a16:creationId xmlns:a16="http://schemas.microsoft.com/office/drawing/2014/main" id="{FB98FA1D-C08F-431F-BCBC-E2941FAE8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6179" y="3545633"/>
            <a:ext cx="2061145" cy="3218481"/>
          </a:xfrm>
          <a:prstGeom prst="rect">
            <a:avLst/>
          </a:prstGeom>
        </p:spPr>
      </p:pic>
      <p:sp>
        <p:nvSpPr>
          <p:cNvPr id="2" name="Rectangle: Rounded Corners 1">
            <a:extLst>
              <a:ext uri="{FF2B5EF4-FFF2-40B4-BE49-F238E27FC236}">
                <a16:creationId xmlns:a16="http://schemas.microsoft.com/office/drawing/2014/main" id="{A3EFE81A-D4CB-42AB-B79B-41CADDB06421}"/>
              </a:ext>
            </a:extLst>
          </p:cNvPr>
          <p:cNvSpPr/>
          <p:nvPr/>
        </p:nvSpPr>
        <p:spPr>
          <a:xfrm>
            <a:off x="6210157" y="3837031"/>
            <a:ext cx="2538920" cy="1757652"/>
          </a:xfrm>
          <a:prstGeom prst="roundRect">
            <a:avLst>
              <a:gd name="adj" fmla="val 50000"/>
            </a:avLst>
          </a:prstGeom>
          <a:blipFill dpi="0" rotWithShape="1">
            <a:blip r:embed="rId3">
              <a:alphaModFix amt="19000"/>
              <a:extLst>
                <a:ext uri="{28A0092B-C50C-407E-A947-70E740481C1C}">
                  <a14:useLocalDpi xmlns:a14="http://schemas.microsoft.com/office/drawing/2010/main" val="0"/>
                </a:ext>
              </a:extLst>
            </a:blip>
            <a:srcRect/>
            <a:stretch>
              <a:fillRect/>
            </a:stretch>
          </a:blip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矩形 8">
            <a:extLst>
              <a:ext uri="{FF2B5EF4-FFF2-40B4-BE49-F238E27FC236}">
                <a16:creationId xmlns:a16="http://schemas.microsoft.com/office/drawing/2014/main" id="{0544394F-6468-41C6-B259-A67289308E7B}"/>
              </a:ext>
            </a:extLst>
          </p:cNvPr>
          <p:cNvSpPr/>
          <p:nvPr/>
        </p:nvSpPr>
        <p:spPr>
          <a:xfrm>
            <a:off x="1" y="280973"/>
            <a:ext cx="12191999" cy="667619"/>
          </a:xfrm>
          <a:prstGeom prst="rect">
            <a:avLst/>
          </a:prstGeom>
          <a:solidFill>
            <a:schemeClr val="tx2">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8">
            <a:extLst>
              <a:ext uri="{FF2B5EF4-FFF2-40B4-BE49-F238E27FC236}">
                <a16:creationId xmlns:a16="http://schemas.microsoft.com/office/drawing/2014/main" id="{827C2D10-684F-47E9-A368-58B971CE14BE}"/>
              </a:ext>
            </a:extLst>
          </p:cNvPr>
          <p:cNvSpPr/>
          <p:nvPr/>
        </p:nvSpPr>
        <p:spPr>
          <a:xfrm>
            <a:off x="1" y="2751272"/>
            <a:ext cx="12191999" cy="667619"/>
          </a:xfrm>
          <a:prstGeom prst="rect">
            <a:avLst/>
          </a:prstGeom>
          <a:solidFill>
            <a:schemeClr val="tx2">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39778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74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0798D6-A728-4054-A1E5-6364A56CCBF3}"/>
              </a:ext>
            </a:extLst>
          </p:cNvPr>
          <p:cNvSpPr txBox="1"/>
          <p:nvPr/>
        </p:nvSpPr>
        <p:spPr>
          <a:xfrm>
            <a:off x="501519" y="181685"/>
            <a:ext cx="11124423" cy="646331"/>
          </a:xfrm>
          <a:prstGeom prst="rect">
            <a:avLst/>
          </a:prstGeom>
          <a:noFill/>
        </p:spPr>
        <p:txBody>
          <a:bodyPr wrap="square">
            <a:spAutoFit/>
          </a:bodyPr>
          <a:lstStyle/>
          <a:p>
            <a:r>
              <a:rPr lang="en-US" b="0" i="0" dirty="0">
                <a:solidFill>
                  <a:srgbClr val="002060"/>
                </a:solidFill>
                <a:effectLst/>
                <a:latin typeface="NSimSun" panose="02010609030101010101" pitchFamily="49" charset="-122"/>
                <a:ea typeface="NSimSun" panose="02010609030101010101" pitchFamily="49" charset="-122"/>
              </a:rPr>
              <a:t>As given in the table above (</a:t>
            </a:r>
            <a:r>
              <a:rPr lang="en-US" dirty="0" err="1">
                <a:solidFill>
                  <a:srgbClr val="002060"/>
                </a:solidFill>
                <a:latin typeface="NSimSun" panose="02010609030101010101" pitchFamily="49" charset="-122"/>
                <a:ea typeface="NSimSun" panose="02010609030101010101" pitchFamily="49" charset="-122"/>
              </a:rPr>
              <a:t>P</a:t>
            </a:r>
            <a:r>
              <a:rPr lang="en-US" b="0" i="0" dirty="0" err="1">
                <a:solidFill>
                  <a:srgbClr val="002060"/>
                </a:solidFill>
                <a:effectLst/>
                <a:latin typeface="NSimSun" panose="02010609030101010101" pitchFamily="49" charset="-122"/>
                <a:ea typeface="NSimSun" panose="02010609030101010101" pitchFamily="49" charset="-122"/>
              </a:rPr>
              <a:t>g</a:t>
            </a:r>
            <a:r>
              <a:rPr lang="en-US" b="0" i="0" dirty="0">
                <a:solidFill>
                  <a:srgbClr val="002060"/>
                </a:solidFill>
                <a:effectLst/>
                <a:latin typeface="NSimSun" panose="02010609030101010101" pitchFamily="49" charset="-122"/>
                <a:ea typeface="NSimSun" panose="02010609030101010101" pitchFamily="49" charset="-122"/>
              </a:rPr>
              <a:t> – 10), all the edges are connected in ascending order, ensuring no loop or cycle is formed between 2 vertices.</a:t>
            </a:r>
            <a:endParaRPr lang="en-IN" dirty="0">
              <a:solidFill>
                <a:srgbClr val="002060"/>
              </a:solidFill>
              <a:latin typeface="NSimSun" panose="02010609030101010101" pitchFamily="49" charset="-122"/>
              <a:ea typeface="NSimSun" panose="02010609030101010101" pitchFamily="49" charset="-122"/>
            </a:endParaRPr>
          </a:p>
        </p:txBody>
      </p:sp>
      <p:sp>
        <p:nvSpPr>
          <p:cNvPr id="7" name="TextBox 6">
            <a:extLst>
              <a:ext uri="{FF2B5EF4-FFF2-40B4-BE49-F238E27FC236}">
                <a16:creationId xmlns:a16="http://schemas.microsoft.com/office/drawing/2014/main" id="{6E684EAA-FACB-4ADE-A1EB-DDCAF2FDA79F}"/>
              </a:ext>
            </a:extLst>
          </p:cNvPr>
          <p:cNvSpPr txBox="1"/>
          <p:nvPr/>
        </p:nvSpPr>
        <p:spPr>
          <a:xfrm>
            <a:off x="2734973" y="1361703"/>
            <a:ext cx="6097554" cy="369332"/>
          </a:xfrm>
          <a:prstGeom prst="rect">
            <a:avLst/>
          </a:prstGeom>
          <a:noFill/>
        </p:spPr>
        <p:txBody>
          <a:bodyPr wrap="square">
            <a:spAutoFit/>
          </a:bodyPr>
          <a:lstStyle/>
          <a:p>
            <a:pPr algn="ctr"/>
            <a:r>
              <a:rPr lang="en-US" b="0" i="0" dirty="0">
                <a:solidFill>
                  <a:srgbClr val="002060"/>
                </a:solidFill>
                <a:effectLst/>
                <a:latin typeface="NSimSun" panose="02010609030101010101" pitchFamily="49" charset="-122"/>
                <a:ea typeface="NSimSun" panose="02010609030101010101" pitchFamily="49" charset="-122"/>
              </a:rPr>
              <a:t>This gives us the following graph, </a:t>
            </a:r>
            <a:endParaRPr lang="en-IN" dirty="0">
              <a:solidFill>
                <a:srgbClr val="002060"/>
              </a:solidFill>
              <a:latin typeface="NSimSun" panose="02010609030101010101" pitchFamily="49" charset="-122"/>
              <a:ea typeface="NSimSun" panose="02010609030101010101" pitchFamily="49" charset="-122"/>
            </a:endParaRPr>
          </a:p>
        </p:txBody>
      </p:sp>
      <p:pic>
        <p:nvPicPr>
          <p:cNvPr id="9" name="Picture 8">
            <a:extLst>
              <a:ext uri="{FF2B5EF4-FFF2-40B4-BE49-F238E27FC236}">
                <a16:creationId xmlns:a16="http://schemas.microsoft.com/office/drawing/2014/main" id="{5AA2F7A4-4041-4894-86B7-41281FFFA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986" y="1958552"/>
            <a:ext cx="2977688" cy="4853540"/>
          </a:xfrm>
          <a:prstGeom prst="rect">
            <a:avLst/>
          </a:prstGeom>
        </p:spPr>
      </p:pic>
      <p:sp>
        <p:nvSpPr>
          <p:cNvPr id="11" name="TextBox 10">
            <a:extLst>
              <a:ext uri="{FF2B5EF4-FFF2-40B4-BE49-F238E27FC236}">
                <a16:creationId xmlns:a16="http://schemas.microsoft.com/office/drawing/2014/main" id="{FEC92D99-2EAC-4066-A45F-65AA02B81BB4}"/>
              </a:ext>
            </a:extLst>
          </p:cNvPr>
          <p:cNvSpPr txBox="1"/>
          <p:nvPr/>
        </p:nvSpPr>
        <p:spPr>
          <a:xfrm>
            <a:off x="1" y="2333147"/>
            <a:ext cx="4260986" cy="1477328"/>
          </a:xfrm>
          <a:prstGeom prst="rect">
            <a:avLst/>
          </a:prstGeom>
          <a:solidFill>
            <a:schemeClr val="tx2">
              <a:lumMod val="75000"/>
              <a:alpha val="44000"/>
            </a:schemeClr>
          </a:solidFill>
        </p:spPr>
        <p:txBody>
          <a:bodyPr wrap="square">
            <a:spAutoFit/>
          </a:bodyPr>
          <a:lstStyle/>
          <a:p>
            <a:r>
              <a:rPr lang="en-US" dirty="0">
                <a:solidFill>
                  <a:srgbClr val="C00000"/>
                </a:solidFill>
                <a:latin typeface="NSimSun" panose="02010609030101010101" pitchFamily="49" charset="-122"/>
                <a:ea typeface="NSimSun" panose="02010609030101010101" pitchFamily="49" charset="-122"/>
              </a:rPr>
              <a:t>Kruskal </a:t>
            </a:r>
            <a:r>
              <a:rPr lang="en-US" b="0" i="0" dirty="0">
                <a:solidFill>
                  <a:srgbClr val="C00000"/>
                </a:solidFill>
                <a:effectLst/>
                <a:latin typeface="NSimSun" panose="02010609030101010101" pitchFamily="49" charset="-122"/>
                <a:ea typeface="NSimSun" panose="02010609030101010101" pitchFamily="49" charset="-122"/>
              </a:rPr>
              <a:t>helps us build a tree which connects all nodes, or as in the case above, all the places/cities in limited amount of time by not forming a cycle.</a:t>
            </a:r>
            <a:endParaRPr lang="en-IN" dirty="0">
              <a:solidFill>
                <a:srgbClr val="C00000"/>
              </a:solidFill>
              <a:latin typeface="NSimSun" panose="02010609030101010101" pitchFamily="49" charset="-122"/>
              <a:ea typeface="NSimSun" panose="02010609030101010101" pitchFamily="49" charset="-122"/>
            </a:endParaRPr>
          </a:p>
        </p:txBody>
      </p:sp>
      <p:sp>
        <p:nvSpPr>
          <p:cNvPr id="13" name="TextBox 12">
            <a:extLst>
              <a:ext uri="{FF2B5EF4-FFF2-40B4-BE49-F238E27FC236}">
                <a16:creationId xmlns:a16="http://schemas.microsoft.com/office/drawing/2014/main" id="{ECB39B40-DF3A-487D-BBE4-AD1238CA6EAE}"/>
              </a:ext>
            </a:extLst>
          </p:cNvPr>
          <p:cNvSpPr txBox="1"/>
          <p:nvPr/>
        </p:nvSpPr>
        <p:spPr>
          <a:xfrm>
            <a:off x="7238674" y="2367629"/>
            <a:ext cx="4953325" cy="1200329"/>
          </a:xfrm>
          <a:prstGeom prst="rect">
            <a:avLst/>
          </a:prstGeom>
          <a:solidFill>
            <a:schemeClr val="tx2">
              <a:lumMod val="75000"/>
              <a:alpha val="48000"/>
            </a:schemeClr>
          </a:solidFill>
        </p:spPr>
        <p:txBody>
          <a:bodyPr wrap="square">
            <a:spAutoFit/>
          </a:bodyPr>
          <a:lstStyle/>
          <a:p>
            <a:r>
              <a:rPr lang="en-US" b="0" i="0" dirty="0">
                <a:solidFill>
                  <a:srgbClr val="C00000"/>
                </a:solidFill>
                <a:effectLst/>
                <a:latin typeface="NSimSun" panose="02010609030101010101" pitchFamily="49" charset="-122"/>
                <a:ea typeface="NSimSun" panose="02010609030101010101" pitchFamily="49" charset="-122"/>
              </a:rPr>
              <a:t>Whereas, </a:t>
            </a:r>
            <a:r>
              <a:rPr lang="en-US" dirty="0">
                <a:solidFill>
                  <a:srgbClr val="C00000"/>
                </a:solidFill>
                <a:latin typeface="NSimSun" panose="02010609030101010101" pitchFamily="49" charset="-122"/>
                <a:ea typeface="NSimSun" panose="02010609030101010101" pitchFamily="49" charset="-122"/>
              </a:rPr>
              <a:t>T</a:t>
            </a:r>
            <a:r>
              <a:rPr lang="en-US" b="0" i="0" dirty="0">
                <a:solidFill>
                  <a:srgbClr val="C00000"/>
                </a:solidFill>
                <a:effectLst/>
                <a:latin typeface="NSimSun" panose="02010609030101010101" pitchFamily="49" charset="-122"/>
                <a:ea typeface="NSimSun" panose="02010609030101010101" pitchFamily="49" charset="-122"/>
              </a:rPr>
              <a:t>raveling salesman problem (TSP) makes you to visit all the places with minimum total weight by applying best of  all the possibilities.</a:t>
            </a:r>
            <a:endParaRPr lang="en-IN" dirty="0">
              <a:solidFill>
                <a:srgbClr val="C00000"/>
              </a:solidFill>
              <a:latin typeface="NSimSun" panose="02010609030101010101" pitchFamily="49" charset="-122"/>
              <a:ea typeface="NSimSun" panose="02010609030101010101" pitchFamily="49" charset="-122"/>
            </a:endParaRPr>
          </a:p>
        </p:txBody>
      </p:sp>
      <p:sp>
        <p:nvSpPr>
          <p:cNvPr id="2" name="Rectangle: Rounded Corners 1">
            <a:extLst>
              <a:ext uri="{FF2B5EF4-FFF2-40B4-BE49-F238E27FC236}">
                <a16:creationId xmlns:a16="http://schemas.microsoft.com/office/drawing/2014/main" id="{63D4B2E6-FA1D-46EB-AFDA-EFA4C7227A05}"/>
              </a:ext>
            </a:extLst>
          </p:cNvPr>
          <p:cNvSpPr/>
          <p:nvPr/>
        </p:nvSpPr>
        <p:spPr>
          <a:xfrm>
            <a:off x="80963" y="4037992"/>
            <a:ext cx="3818886" cy="2352675"/>
          </a:xfrm>
          <a:prstGeom prst="roundRect">
            <a:avLst>
              <a:gd name="adj" fmla="val 41018"/>
            </a:avLst>
          </a:prstGeom>
          <a:blipFill dpi="0" rotWithShape="1">
            <a:blip r:embed="rId3">
              <a:alphaModFix amt="39000"/>
              <a:extLst>
                <a:ext uri="{28A0092B-C50C-407E-A947-70E740481C1C}">
                  <a14:useLocalDpi xmlns:a14="http://schemas.microsoft.com/office/drawing/2010/main" val="0"/>
                </a:ext>
              </a:extLst>
            </a:blip>
            <a:srcRect/>
            <a:stretch>
              <a:fillRect/>
            </a:stretch>
          </a:blip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378A034B-6268-4B8B-BEF1-489974EDEF50}"/>
              </a:ext>
            </a:extLst>
          </p:cNvPr>
          <p:cNvSpPr/>
          <p:nvPr/>
        </p:nvSpPr>
        <p:spPr>
          <a:xfrm>
            <a:off x="7434749" y="3822804"/>
            <a:ext cx="4572000" cy="2476500"/>
          </a:xfrm>
          <a:prstGeom prst="roundRect">
            <a:avLst>
              <a:gd name="adj" fmla="val 50000"/>
            </a:avLst>
          </a:prstGeom>
          <a:blipFill dpi="0" rotWithShape="1">
            <a:blip r:embed="rId4">
              <a:alphaModFix amt="49000"/>
              <a:extLst>
                <a:ext uri="{28A0092B-C50C-407E-A947-70E740481C1C}">
                  <a14:useLocalDpi xmlns:a14="http://schemas.microsoft.com/office/drawing/2010/main" val="0"/>
                </a:ext>
              </a:extLst>
            </a:blip>
            <a:srcRect/>
            <a:stretch>
              <a:fillRect/>
            </a:stretch>
          </a:blip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矩形 8">
            <a:extLst>
              <a:ext uri="{FF2B5EF4-FFF2-40B4-BE49-F238E27FC236}">
                <a16:creationId xmlns:a16="http://schemas.microsoft.com/office/drawing/2014/main" id="{06FC7C24-6DD3-48A8-93D3-E1CF708BFA3F}"/>
              </a:ext>
            </a:extLst>
          </p:cNvPr>
          <p:cNvSpPr/>
          <p:nvPr/>
        </p:nvSpPr>
        <p:spPr>
          <a:xfrm>
            <a:off x="-32270" y="205102"/>
            <a:ext cx="12224270" cy="646331"/>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4109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33"/>
          <p:cNvSpPr txBox="1">
            <a:spLocks noGrp="1"/>
          </p:cNvSpPr>
          <p:nvPr>
            <p:ph type="ctrTitle" idx="2"/>
          </p:nvPr>
        </p:nvSpPr>
        <p:spPr>
          <a:xfrm rot="5400000">
            <a:off x="8914400" y="3044900"/>
            <a:ext cx="5901600" cy="260800"/>
          </a:xfrm>
          <a:prstGeom prst="rect">
            <a:avLst/>
          </a:prstGeom>
        </p:spPr>
        <p:txBody>
          <a:bodyPr spcFirstLastPara="1" vert="horz" wrap="square" lIns="121900" tIns="121900" rIns="121900" bIns="121900" rtlCol="0" anchor="ctr" anchorCtr="0">
            <a:noAutofit/>
          </a:bodyPr>
          <a:lstStyle/>
          <a:p>
            <a:r>
              <a:rPr lang="es" dirty="0">
                <a:solidFill>
                  <a:schemeClr val="accent2"/>
                </a:solidFill>
              </a:rPr>
              <a:t>Operation Analyzer &amp; Feasible Solution</a:t>
            </a:r>
            <a:endParaRPr dirty="0">
              <a:solidFill>
                <a:schemeClr val="accent2"/>
              </a:solidFill>
            </a:endParaRPr>
          </a:p>
        </p:txBody>
      </p:sp>
      <p:sp>
        <p:nvSpPr>
          <p:cNvPr id="10" name="TextBox 9">
            <a:extLst>
              <a:ext uri="{FF2B5EF4-FFF2-40B4-BE49-F238E27FC236}">
                <a16:creationId xmlns:a16="http://schemas.microsoft.com/office/drawing/2014/main" id="{27AA2B2F-DEF2-4117-9BC5-7C275E0B1953}"/>
              </a:ext>
            </a:extLst>
          </p:cNvPr>
          <p:cNvSpPr txBox="1"/>
          <p:nvPr/>
        </p:nvSpPr>
        <p:spPr>
          <a:xfrm>
            <a:off x="196400" y="653143"/>
            <a:ext cx="11538400" cy="5710281"/>
          </a:xfrm>
          <a:prstGeom prst="rect">
            <a:avLst/>
          </a:prstGeom>
          <a:noFill/>
        </p:spPr>
        <p:txBody>
          <a:bodyPr wrap="square">
            <a:spAutoFit/>
          </a:bodyPr>
          <a:lstStyle/>
          <a:p>
            <a:pPr lvl="0" algn="just">
              <a:lnSpc>
                <a:spcPct val="150000"/>
              </a:lnSpc>
            </a:pPr>
            <a:r>
              <a:rPr lang="en-US" sz="2000" dirty="0">
                <a:solidFill>
                  <a:srgbClr val="002060"/>
                </a:solidFill>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Start</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lnSpc>
                <a:spcPct val="106000"/>
              </a:lnSpc>
              <a:spcAft>
                <a:spcPts val="800"/>
              </a:spcAft>
            </a:pPr>
            <a:r>
              <a:rPr lang="en-US" sz="2000" dirty="0">
                <a:solidFill>
                  <a:srgbClr val="002060"/>
                </a:solidFill>
                <a:effectLst/>
                <a:latin typeface="Times New Roman" panose="02020603050405020304" pitchFamily="18" charset="0"/>
                <a:ea typeface="Times New Roman" panose="02020603050405020304" pitchFamily="18" charset="0"/>
              </a:rPr>
              <a:t>~ Create an Array of Size </a:t>
            </a:r>
            <a:r>
              <a:rPr lang="en-US" sz="2000">
                <a:solidFill>
                  <a:srgbClr val="002060"/>
                </a:solidFill>
                <a:latin typeface="Times New Roman" panose="02020603050405020304" pitchFamily="18" charset="0"/>
                <a:ea typeface="Times New Roman" panose="02020603050405020304" pitchFamily="18" charset="0"/>
              </a:rPr>
              <a:t>we want</a:t>
            </a:r>
            <a:r>
              <a:rPr lang="en-US" sz="2000">
                <a:solidFill>
                  <a:srgbClr val="002060"/>
                </a:solidFill>
                <a:effectLst/>
                <a:latin typeface="Times New Roman" panose="02020603050405020304" pitchFamily="18" charset="0"/>
                <a:ea typeface="Times New Roman" panose="02020603050405020304" pitchFamily="18" charset="0"/>
              </a:rPr>
              <a:t> </a:t>
            </a:r>
            <a:r>
              <a:rPr lang="en-US" sz="2000" dirty="0">
                <a:solidFill>
                  <a:srgbClr val="002060"/>
                </a:solidFill>
                <a:effectLst/>
                <a:latin typeface="Times New Roman" panose="02020603050405020304" pitchFamily="18" charset="0"/>
                <a:ea typeface="Times New Roman" panose="02020603050405020304" pitchFamily="18" charset="0"/>
              </a:rPr>
              <a:t>( Defined )</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lnSpc>
                <a:spcPct val="106000"/>
              </a:lnSpc>
              <a:spcAft>
                <a:spcPts val="800"/>
              </a:spcAft>
            </a:pPr>
            <a:r>
              <a:rPr lang="en-US" sz="2000" dirty="0">
                <a:solidFill>
                  <a:srgbClr val="002060"/>
                </a:solidFill>
                <a:effectLst/>
                <a:latin typeface="Times New Roman" panose="02020603050405020304" pitchFamily="18" charset="0"/>
                <a:ea typeface="Times New Roman" panose="02020603050405020304" pitchFamily="18" charset="0"/>
              </a:rPr>
              <a:t>~ Initializing ( n ) as the number of user inputs to store no. of cities ( nodes )</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lnSpc>
                <a:spcPct val="106000"/>
              </a:lnSpc>
              <a:spcAft>
                <a:spcPts val="800"/>
              </a:spcAft>
            </a:pPr>
            <a:r>
              <a:rPr lang="en-US" sz="2000" dirty="0">
                <a:solidFill>
                  <a:srgbClr val="002060"/>
                </a:solidFill>
                <a:effectLst/>
                <a:latin typeface="Times New Roman" panose="02020603050405020304" pitchFamily="18" charset="0"/>
                <a:ea typeface="Times New Roman" panose="02020603050405020304" pitchFamily="18" charset="0"/>
              </a:rPr>
              <a:t>~ Initializing ( c ) and (c1) as a counter variable. </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lnSpc>
                <a:spcPct val="106000"/>
              </a:lnSpc>
              <a:spcAft>
                <a:spcPts val="800"/>
              </a:spcAft>
            </a:pPr>
            <a:r>
              <a:rPr lang="en-US" sz="2000" dirty="0">
                <a:solidFill>
                  <a:srgbClr val="002060"/>
                </a:solidFill>
                <a:effectLst/>
                <a:latin typeface="Times New Roman" panose="02020603050405020304" pitchFamily="18" charset="0"/>
                <a:ea typeface="Times New Roman" panose="02020603050405020304" pitchFamily="18" charset="0"/>
              </a:rPr>
              <a:t>~ Enter the number of cities along with the name.</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lnSpc>
                <a:spcPct val="106000"/>
              </a:lnSpc>
              <a:spcAft>
                <a:spcPts val="800"/>
              </a:spcAft>
            </a:pPr>
            <a:r>
              <a:rPr lang="en-US" sz="2000" dirty="0">
                <a:solidFill>
                  <a:srgbClr val="002060"/>
                </a:solidFill>
                <a:effectLst/>
                <a:latin typeface="Times New Roman" panose="02020603050405020304" pitchFamily="18" charset="0"/>
                <a:ea typeface="Times New Roman" panose="02020603050405020304" pitchFamily="18" charset="0"/>
              </a:rPr>
              <a:t>~ Displaying all the total possible routes covering all cities.</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lnSpc>
                <a:spcPct val="106000"/>
              </a:lnSpc>
              <a:spcAft>
                <a:spcPts val="800"/>
              </a:spcAft>
            </a:pPr>
            <a:r>
              <a:rPr lang="en-US" sz="2000" dirty="0">
                <a:solidFill>
                  <a:srgbClr val="002060"/>
                </a:solidFill>
                <a:effectLst/>
                <a:latin typeface="Times New Roman" panose="02020603050405020304" pitchFamily="18" charset="0"/>
                <a:ea typeface="Times New Roman" panose="02020603050405020304" pitchFamily="18" charset="0"/>
              </a:rPr>
              <a:t>~ Filtering of routes is done for the Ease</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lnSpc>
                <a:spcPct val="106000"/>
              </a:lnSpc>
              <a:spcAft>
                <a:spcPts val="800"/>
              </a:spcAft>
            </a:pPr>
            <a:r>
              <a:rPr lang="en-US" sz="2000" dirty="0">
                <a:solidFill>
                  <a:srgbClr val="002060"/>
                </a:solidFill>
                <a:effectLst/>
                <a:latin typeface="Times New Roman" panose="02020603050405020304" pitchFamily="18" charset="0"/>
                <a:ea typeface="Times New Roman" panose="02020603050405020304" pitchFamily="18" charset="0"/>
              </a:rPr>
              <a:t>~ Displaying the total possible combinations that formed.</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r>
              <a:rPr lang="en-US" sz="2000" dirty="0">
                <a:solidFill>
                  <a:srgbClr val="002060"/>
                </a:solidFill>
                <a:effectLst/>
                <a:latin typeface="Times New Roman" panose="02020603050405020304" pitchFamily="18" charset="0"/>
                <a:ea typeface="Times New Roman" panose="02020603050405020304" pitchFamily="18" charset="0"/>
              </a:rPr>
              <a:t>~ Now, Taking the input from the user to enter the distance between the cities which displayed as weights and          	store it into the array data.</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r>
              <a:rPr lang="en-US" sz="2000" dirty="0">
                <a:solidFill>
                  <a:srgbClr val="002060"/>
                </a:solidFill>
                <a:effectLst/>
                <a:latin typeface="Times New Roman" panose="02020603050405020304" pitchFamily="18" charset="0"/>
                <a:ea typeface="Times New Roman" panose="02020603050405020304" pitchFamily="18" charset="0"/>
              </a:rPr>
              <a:t>~ Now , The Process Starts for finding the Minimum route Comparing each Nodes and Select it.</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r>
              <a:rPr lang="en-US" sz="2000" dirty="0">
                <a:solidFill>
                  <a:srgbClr val="002060"/>
                </a:solidFill>
                <a:effectLst/>
                <a:latin typeface="Times New Roman" panose="02020603050405020304" pitchFamily="18" charset="0"/>
                <a:ea typeface="Times New Roman" panose="02020603050405020304" pitchFamily="18" charset="0"/>
              </a:rPr>
              <a:t>~ Displaying Node-pair along with unique id and data to give the Sorted view of the Procedure Followed.</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r>
              <a:rPr lang="en-US" sz="2000" dirty="0">
                <a:solidFill>
                  <a:srgbClr val="002060"/>
                </a:solidFill>
                <a:effectLst/>
                <a:latin typeface="Times New Roman" panose="02020603050405020304" pitchFamily="18" charset="0"/>
                <a:ea typeface="Times New Roman" panose="02020603050405020304" pitchFamily="18" charset="0"/>
              </a:rPr>
              <a:t>~ Display Which Route to Select as a Shortest Path.</a:t>
            </a:r>
            <a:endParaRPr lang="en-IN" sz="2000" dirty="0">
              <a:solidFill>
                <a:srgbClr val="002060"/>
              </a:solidFill>
              <a:effectLst/>
              <a:latin typeface="Times New Roman" panose="02020603050405020304" pitchFamily="18" charset="0"/>
              <a:ea typeface="Times New Roman" panose="02020603050405020304" pitchFamily="18" charset="0"/>
            </a:endParaRPr>
          </a:p>
          <a:p>
            <a:pPr lvl="0" algn="just"/>
            <a:r>
              <a:rPr lang="en-US" sz="2000" dirty="0">
                <a:solidFill>
                  <a:srgbClr val="002060"/>
                </a:solidFill>
                <a:effectLst/>
                <a:latin typeface="Times New Roman" panose="02020603050405020304" pitchFamily="18" charset="0"/>
                <a:ea typeface="Times New Roman" panose="02020603050405020304" pitchFamily="18" charset="0"/>
              </a:rPr>
              <a:t>~ End</a:t>
            </a:r>
            <a:endParaRPr lang="en-IN" sz="2000" dirty="0">
              <a:solidFill>
                <a:srgbClr val="002060"/>
              </a:solidFill>
              <a:effectLst/>
              <a:latin typeface="Times New Roman" panose="02020603050405020304" pitchFamily="18" charset="0"/>
              <a:ea typeface="Times New Roman" panose="02020603050405020304" pitchFamily="18" charset="0"/>
            </a:endParaRPr>
          </a:p>
          <a:p>
            <a:endParaRPr lang="en-IN" sz="2000" dirty="0">
              <a:solidFill>
                <a:srgbClr val="002060"/>
              </a:solidFill>
            </a:endParaRPr>
          </a:p>
        </p:txBody>
      </p:sp>
      <p:sp>
        <p:nvSpPr>
          <p:cNvPr id="7" name="TextBox 6">
            <a:extLst>
              <a:ext uri="{FF2B5EF4-FFF2-40B4-BE49-F238E27FC236}">
                <a16:creationId xmlns:a16="http://schemas.microsoft.com/office/drawing/2014/main" id="{17B088C0-D651-47D3-832E-7F6FFD2167FB}"/>
              </a:ext>
            </a:extLst>
          </p:cNvPr>
          <p:cNvSpPr txBox="1"/>
          <p:nvPr/>
        </p:nvSpPr>
        <p:spPr>
          <a:xfrm>
            <a:off x="0" y="0"/>
            <a:ext cx="12192000" cy="470000"/>
          </a:xfrm>
          <a:prstGeom prst="rect">
            <a:avLst/>
          </a:prstGeom>
          <a:noFill/>
        </p:spPr>
        <p:txBody>
          <a:bodyPr wrap="square">
            <a:spAutoFit/>
          </a:bodyPr>
          <a:lstStyle/>
          <a:p>
            <a:pPr algn="ctr">
              <a:lnSpc>
                <a:spcPct val="107000"/>
              </a:lnSpc>
              <a:spcAft>
                <a:spcPts val="800"/>
              </a:spcAft>
            </a:pPr>
            <a:r>
              <a:rPr lang="en-IN" sz="24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Algorithm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9B113C-1FF0-4B06-9C97-C475027C33D0}"/>
              </a:ext>
            </a:extLst>
          </p:cNvPr>
          <p:cNvSpPr/>
          <p:nvPr/>
        </p:nvSpPr>
        <p:spPr>
          <a:xfrm>
            <a:off x="0" y="0"/>
            <a:ext cx="12192000" cy="6858000"/>
          </a:xfrm>
          <a:prstGeom prst="rect">
            <a:avLst/>
          </a:prstGeom>
          <a:blipFill dpi="0" rotWithShape="1">
            <a:blip r:embed="rId3">
              <a:alphaModFix amt="59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45616671-9A6B-4422-B9B9-70ADB4FB621B}"/>
              </a:ext>
            </a:extLst>
          </p:cNvPr>
          <p:cNvSpPr/>
          <p:nvPr/>
        </p:nvSpPr>
        <p:spPr>
          <a:xfrm>
            <a:off x="7312673" y="5390854"/>
            <a:ext cx="4666034" cy="1471568"/>
          </a:xfrm>
          <a:prstGeom prst="roundRect">
            <a:avLst>
              <a:gd name="adj" fmla="val 50000"/>
            </a:avLst>
          </a:prstGeom>
          <a:blipFill dpi="0" rotWithShape="1">
            <a:blip r:embed="rId4">
              <a:alphaModFix amt="64000"/>
              <a:extLst>
                <a:ext uri="{28A0092B-C50C-407E-A947-70E740481C1C}">
                  <a14:useLocalDpi xmlns:a14="http://schemas.microsoft.com/office/drawing/2010/main" val="0"/>
                </a:ext>
              </a:extLst>
            </a:blip>
            <a:srcRect/>
            <a:stretch>
              <a:fillRect/>
            </a:stretch>
          </a:blip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356B9E0-4C20-432B-A9FD-3206CF52C636}"/>
              </a:ext>
            </a:extLst>
          </p:cNvPr>
          <p:cNvSpPr txBox="1"/>
          <p:nvPr/>
        </p:nvSpPr>
        <p:spPr>
          <a:xfrm>
            <a:off x="0" y="3877593"/>
            <a:ext cx="12191999" cy="1242648"/>
          </a:xfrm>
          <a:prstGeom prst="rect">
            <a:avLst/>
          </a:prstGeom>
          <a:solidFill>
            <a:schemeClr val="bg1">
              <a:lumMod val="75000"/>
              <a:alpha val="70000"/>
            </a:schemeClr>
          </a:solidFill>
        </p:spPr>
        <p:txBody>
          <a:bodyPr wrap="square">
            <a:spAutoFit/>
          </a:bodyPr>
          <a:lstStyle/>
          <a:p>
            <a:pPr>
              <a:lnSpc>
                <a:spcPct val="107000"/>
              </a:lnSpc>
              <a:spcAft>
                <a:spcPts val="800"/>
              </a:spcAft>
            </a:pPr>
            <a:r>
              <a:rPr lang="en-IN" kern="1800" dirty="0">
                <a:ln w="0"/>
                <a:effectLst>
                  <a:outerShdw blurRad="38100" dist="19050" dir="2700000" algn="tl" rotWithShape="0">
                    <a:schemeClr val="dk1">
                      <a:alpha val="40000"/>
                    </a:schemeClr>
                  </a:outerShdw>
                </a:effectLst>
                <a:latin typeface="NSimSun" panose="02010609030101010101" pitchFamily="49" charset="-122"/>
                <a:ea typeface="NSimSun" panose="02010609030101010101" pitchFamily="49" charset="-122"/>
                <a:cs typeface="Arial" panose="020B0604020202020204" pitchFamily="34" charset="0"/>
              </a:rPr>
              <a:t>Through the example analysis, in </a:t>
            </a:r>
            <a:r>
              <a:rPr lang="en-IN" dirty="0">
                <a:ln w="0"/>
                <a:effectLst>
                  <a:outerShdw blurRad="38100" dist="19050" dir="2700000" algn="tl" rotWithShape="0">
                    <a:schemeClr val="dk1">
                      <a:alpha val="40000"/>
                    </a:schemeClr>
                  </a:outerShdw>
                </a:effectLst>
                <a:latin typeface="NSimSun" panose="02010609030101010101" pitchFamily="49" charset="-122"/>
                <a:ea typeface="NSimSun" panose="02010609030101010101" pitchFamily="49" charset="-122"/>
                <a:cs typeface="Arial" panose="020B0604020202020204" pitchFamily="34" charset="0"/>
              </a:rPr>
              <a:t>which cities are selected randomly as initial population, </a:t>
            </a:r>
            <a:r>
              <a:rPr lang="en-IN" kern="1800" dirty="0">
                <a:ln w="0"/>
                <a:effectLst>
                  <a:outerShdw blurRad="38100" dist="19050" dir="2700000" algn="tl" rotWithShape="0">
                    <a:schemeClr val="dk1">
                      <a:alpha val="40000"/>
                    </a:schemeClr>
                  </a:outerShdw>
                </a:effectLst>
                <a:latin typeface="NSimSun" panose="02010609030101010101" pitchFamily="49" charset="-122"/>
                <a:ea typeface="NSimSun" panose="02010609030101010101" pitchFamily="49" charset="-122"/>
                <a:cs typeface="Arial" panose="020B0604020202020204" pitchFamily="34" charset="0"/>
              </a:rPr>
              <a:t>It is concluded that this selection path of algorithm is more accurate, stable, </a:t>
            </a:r>
            <a:r>
              <a:rPr lang="en-IN" dirty="0">
                <a:ln w="0"/>
                <a:effectLst>
                  <a:outerShdw blurRad="38100" dist="19050" dir="2700000" algn="tl" rotWithShape="0">
                    <a:schemeClr val="dk1">
                      <a:alpha val="40000"/>
                    </a:schemeClr>
                  </a:outerShdw>
                </a:effectLst>
                <a:latin typeface="NSimSun" panose="02010609030101010101" pitchFamily="49" charset="-122"/>
                <a:ea typeface="NSimSun" panose="02010609030101010101" pitchFamily="49" charset="-122"/>
                <a:cs typeface="Arial" panose="020B0604020202020204" pitchFamily="34" charset="0"/>
              </a:rPr>
              <a:t>focused on Optimization </a:t>
            </a:r>
            <a:r>
              <a:rPr lang="en-IN" kern="1800" dirty="0">
                <a:ln w="0"/>
                <a:effectLst>
                  <a:outerShdw blurRad="38100" dist="19050" dir="2700000" algn="tl" rotWithShape="0">
                    <a:schemeClr val="dk1">
                      <a:alpha val="40000"/>
                    </a:schemeClr>
                  </a:outerShdw>
                </a:effectLst>
                <a:latin typeface="NSimSun" panose="02010609030101010101" pitchFamily="49" charset="-122"/>
                <a:ea typeface="NSimSun" panose="02010609030101010101" pitchFamily="49" charset="-122"/>
                <a:cs typeface="Arial" panose="020B0604020202020204" pitchFamily="34" charset="0"/>
              </a:rPr>
              <a:t>and has the Advantage of time that gives us </a:t>
            </a:r>
            <a:r>
              <a:rPr lang="en-IN" dirty="0">
                <a:ln w="0"/>
                <a:effectLst>
                  <a:outerShdw blurRad="38100" dist="19050" dir="2700000" algn="tl" rotWithShape="0">
                    <a:schemeClr val="dk1">
                      <a:alpha val="40000"/>
                    </a:schemeClr>
                  </a:outerShdw>
                </a:effectLst>
                <a:latin typeface="NSimSun" panose="02010609030101010101" pitchFamily="49" charset="-122"/>
                <a:ea typeface="NSimSun" panose="02010609030101010101" pitchFamily="49" charset="-122"/>
                <a:cs typeface="Arial" panose="020B0604020202020204" pitchFamily="34" charset="0"/>
              </a:rPr>
              <a:t>better Solution often means a Solution that is Cheaper, Shorter, or Faster</a:t>
            </a:r>
          </a:p>
        </p:txBody>
      </p:sp>
      <p:sp>
        <p:nvSpPr>
          <p:cNvPr id="7" name="TextBox 6">
            <a:extLst>
              <a:ext uri="{FF2B5EF4-FFF2-40B4-BE49-F238E27FC236}">
                <a16:creationId xmlns:a16="http://schemas.microsoft.com/office/drawing/2014/main" id="{80912F06-B284-4ABD-B4D5-CBD6037CDB4C}"/>
              </a:ext>
            </a:extLst>
          </p:cNvPr>
          <p:cNvSpPr txBox="1"/>
          <p:nvPr/>
        </p:nvSpPr>
        <p:spPr>
          <a:xfrm>
            <a:off x="1" y="1492280"/>
            <a:ext cx="12191998" cy="367216"/>
          </a:xfrm>
          <a:prstGeom prst="rect">
            <a:avLst/>
          </a:prstGeom>
          <a:solidFill>
            <a:schemeClr val="bg1">
              <a:lumMod val="85000"/>
              <a:alpha val="67000"/>
            </a:schemeClr>
          </a:solidFill>
        </p:spPr>
        <p:txBody>
          <a:bodyPr wrap="square">
            <a:spAutoFit/>
          </a:bodyPr>
          <a:lstStyle/>
          <a:p>
            <a:pPr>
              <a:lnSpc>
                <a:spcPct val="107000"/>
              </a:lnSpc>
              <a:spcAft>
                <a:spcPts val="800"/>
              </a:spcAft>
            </a:pPr>
            <a:r>
              <a:rPr lang="en-IN" sz="1800" kern="1800" dirty="0">
                <a:ln w="0"/>
                <a:effectLst>
                  <a:outerShdw blurRad="38100" dist="19050" dir="2700000" algn="tl" rotWithShape="0">
                    <a:schemeClr val="dk1">
                      <a:alpha val="40000"/>
                    </a:schemeClr>
                  </a:outerShdw>
                </a:effectLst>
                <a:latin typeface="NSimSun" panose="02010609030101010101" pitchFamily="49" charset="-122"/>
                <a:ea typeface="NSimSun" panose="02010609030101010101" pitchFamily="49" charset="-122"/>
                <a:cs typeface="Times New Roman" panose="02020603050405020304" pitchFamily="18" charset="0"/>
              </a:rPr>
              <a:t>This Project focus on the Algorithm of achieving the Shortest Path. </a:t>
            </a:r>
          </a:p>
        </p:txBody>
      </p:sp>
      <p:sp>
        <p:nvSpPr>
          <p:cNvPr id="9" name="TextBox 8">
            <a:extLst>
              <a:ext uri="{FF2B5EF4-FFF2-40B4-BE49-F238E27FC236}">
                <a16:creationId xmlns:a16="http://schemas.microsoft.com/office/drawing/2014/main" id="{B8D0E5CC-DC48-4A70-9AFD-324B30877928}"/>
              </a:ext>
            </a:extLst>
          </p:cNvPr>
          <p:cNvSpPr txBox="1"/>
          <p:nvPr/>
        </p:nvSpPr>
        <p:spPr>
          <a:xfrm>
            <a:off x="0" y="2650562"/>
            <a:ext cx="12191998" cy="663580"/>
          </a:xfrm>
          <a:prstGeom prst="rect">
            <a:avLst/>
          </a:prstGeom>
          <a:solidFill>
            <a:schemeClr val="bg1">
              <a:lumMod val="85000"/>
              <a:alpha val="61000"/>
            </a:schemeClr>
          </a:solidFill>
        </p:spPr>
        <p:txBody>
          <a:bodyPr wrap="square">
            <a:spAutoFit/>
          </a:bodyPr>
          <a:lstStyle/>
          <a:p>
            <a:pPr>
              <a:lnSpc>
                <a:spcPct val="107000"/>
              </a:lnSpc>
              <a:spcAft>
                <a:spcPts val="800"/>
              </a:spcAft>
            </a:pPr>
            <a:r>
              <a:rPr lang="en-IN" sz="1800" kern="1800" dirty="0">
                <a:ln w="0"/>
                <a:effectLst>
                  <a:outerShdw blurRad="38100" dist="19050" dir="2700000" algn="tl" rotWithShape="0">
                    <a:schemeClr val="dk1">
                      <a:alpha val="40000"/>
                    </a:schemeClr>
                  </a:outerShdw>
                </a:effectLst>
                <a:latin typeface="NSimSun" panose="02010609030101010101" pitchFamily="49" charset="-122"/>
                <a:ea typeface="NSimSun" panose="02010609030101010101" pitchFamily="49" charset="-122"/>
                <a:cs typeface="Times New Roman" panose="02020603050405020304" pitchFamily="18" charset="0"/>
              </a:rPr>
              <a:t>It draws the idea of the minimum spanning tree algorithm , and gives the work-flow push system based on TSP algorithm. </a:t>
            </a:r>
          </a:p>
        </p:txBody>
      </p:sp>
      <p:sp>
        <p:nvSpPr>
          <p:cNvPr id="11" name="TextBox 10">
            <a:extLst>
              <a:ext uri="{FF2B5EF4-FFF2-40B4-BE49-F238E27FC236}">
                <a16:creationId xmlns:a16="http://schemas.microsoft.com/office/drawing/2014/main" id="{D869E6C3-B9AA-499C-BA88-2F26C6F38831}"/>
              </a:ext>
            </a:extLst>
          </p:cNvPr>
          <p:cNvSpPr txBox="1"/>
          <p:nvPr/>
        </p:nvSpPr>
        <p:spPr>
          <a:xfrm>
            <a:off x="2988856" y="327756"/>
            <a:ext cx="6884718" cy="580993"/>
          </a:xfrm>
          <a:prstGeom prst="rect">
            <a:avLst/>
          </a:prstGeom>
          <a:noFill/>
        </p:spPr>
        <p:txBody>
          <a:bodyPr wrap="square">
            <a:spAutoFit/>
          </a:bodyPr>
          <a:lstStyle/>
          <a:p>
            <a:pPr algn="ctr">
              <a:lnSpc>
                <a:spcPct val="107000"/>
              </a:lnSpc>
              <a:spcAft>
                <a:spcPts val="800"/>
              </a:spcAft>
            </a:pPr>
            <a:r>
              <a:rPr lang="en-IN" sz="3200" kern="1800" dirty="0">
                <a:solidFill>
                  <a:srgbClr val="C00000"/>
                </a:solidFill>
                <a:effectLst>
                  <a:glow rad="228600">
                    <a:schemeClr val="accent2">
                      <a:satMod val="175000"/>
                      <a:alpha val="40000"/>
                    </a:schemeClr>
                  </a:glow>
                </a:effectLst>
                <a:latin typeface="Arial" panose="020B0604020202020204" pitchFamily="34" charset="0"/>
                <a:ea typeface="Times New Roman" panose="02020603050405020304" pitchFamily="18" charset="0"/>
                <a:cs typeface="Times New Roman" panose="02020603050405020304" pitchFamily="18" charset="0"/>
              </a:rPr>
              <a:t>Conclusion : -</a:t>
            </a:r>
          </a:p>
        </p:txBody>
      </p:sp>
      <p:sp>
        <p:nvSpPr>
          <p:cNvPr id="8" name="矩形 8">
            <a:extLst>
              <a:ext uri="{FF2B5EF4-FFF2-40B4-BE49-F238E27FC236}">
                <a16:creationId xmlns:a16="http://schemas.microsoft.com/office/drawing/2014/main" id="{1DE2CD45-AF98-4247-950B-EB0AB1424504}"/>
              </a:ext>
            </a:extLst>
          </p:cNvPr>
          <p:cNvSpPr/>
          <p:nvPr/>
        </p:nvSpPr>
        <p:spPr>
          <a:xfrm>
            <a:off x="1" y="2646140"/>
            <a:ext cx="12191999" cy="663580"/>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8">
            <a:extLst>
              <a:ext uri="{FF2B5EF4-FFF2-40B4-BE49-F238E27FC236}">
                <a16:creationId xmlns:a16="http://schemas.microsoft.com/office/drawing/2014/main" id="{CA279731-7AA6-4531-B34C-5A6C0EFF7FE9}"/>
              </a:ext>
            </a:extLst>
          </p:cNvPr>
          <p:cNvSpPr/>
          <p:nvPr/>
        </p:nvSpPr>
        <p:spPr>
          <a:xfrm>
            <a:off x="-2" y="3882015"/>
            <a:ext cx="12192000" cy="1242648"/>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矩形 8">
            <a:extLst>
              <a:ext uri="{FF2B5EF4-FFF2-40B4-BE49-F238E27FC236}">
                <a16:creationId xmlns:a16="http://schemas.microsoft.com/office/drawing/2014/main" id="{5032B9DA-B3DE-4DC0-B70E-967C4A816E0D}"/>
              </a:ext>
            </a:extLst>
          </p:cNvPr>
          <p:cNvSpPr/>
          <p:nvPr/>
        </p:nvSpPr>
        <p:spPr>
          <a:xfrm>
            <a:off x="1" y="1499898"/>
            <a:ext cx="12191999" cy="487294"/>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70331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94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39A3EF1-536B-4660-8FA9-1FCC9EF76B2D}"/>
              </a:ext>
            </a:extLst>
          </p:cNvPr>
          <p:cNvGraphicFramePr>
            <a:graphicFrameLocks noGrp="1"/>
          </p:cNvGraphicFramePr>
          <p:nvPr>
            <p:extLst>
              <p:ext uri="{D42A27DB-BD31-4B8C-83A1-F6EECF244321}">
                <p14:modId xmlns:p14="http://schemas.microsoft.com/office/powerpoint/2010/main" val="1248365858"/>
              </p:ext>
            </p:extLst>
          </p:nvPr>
        </p:nvGraphicFramePr>
        <p:xfrm>
          <a:off x="671209" y="1194830"/>
          <a:ext cx="10889420" cy="4788362"/>
        </p:xfrm>
        <a:graphic>
          <a:graphicData uri="http://schemas.openxmlformats.org/drawingml/2006/table">
            <a:tbl>
              <a:tblPr firstRow="1" bandRow="1">
                <a:tableStyleId>{5C22544A-7EE6-4342-B048-85BDC9FD1C3A}</a:tableStyleId>
              </a:tblPr>
              <a:tblGrid>
                <a:gridCol w="2569675">
                  <a:extLst>
                    <a:ext uri="{9D8B030D-6E8A-4147-A177-3AD203B41FA5}">
                      <a16:colId xmlns:a16="http://schemas.microsoft.com/office/drawing/2014/main" val="82199412"/>
                    </a:ext>
                  </a:extLst>
                </a:gridCol>
                <a:gridCol w="843174">
                  <a:extLst>
                    <a:ext uri="{9D8B030D-6E8A-4147-A177-3AD203B41FA5}">
                      <a16:colId xmlns:a16="http://schemas.microsoft.com/office/drawing/2014/main" val="3556568367"/>
                    </a:ext>
                  </a:extLst>
                </a:gridCol>
                <a:gridCol w="870497">
                  <a:extLst>
                    <a:ext uri="{9D8B030D-6E8A-4147-A177-3AD203B41FA5}">
                      <a16:colId xmlns:a16="http://schemas.microsoft.com/office/drawing/2014/main" val="3180871930"/>
                    </a:ext>
                  </a:extLst>
                </a:gridCol>
                <a:gridCol w="829886">
                  <a:extLst>
                    <a:ext uri="{9D8B030D-6E8A-4147-A177-3AD203B41FA5}">
                      <a16:colId xmlns:a16="http://schemas.microsoft.com/office/drawing/2014/main" val="2752937812"/>
                    </a:ext>
                  </a:extLst>
                </a:gridCol>
                <a:gridCol w="924269">
                  <a:extLst>
                    <a:ext uri="{9D8B030D-6E8A-4147-A177-3AD203B41FA5}">
                      <a16:colId xmlns:a16="http://schemas.microsoft.com/office/drawing/2014/main" val="1559944323"/>
                    </a:ext>
                  </a:extLst>
                </a:gridCol>
                <a:gridCol w="1080352">
                  <a:extLst>
                    <a:ext uri="{9D8B030D-6E8A-4147-A177-3AD203B41FA5}">
                      <a16:colId xmlns:a16="http://schemas.microsoft.com/office/drawing/2014/main" val="285057780"/>
                    </a:ext>
                  </a:extLst>
                </a:gridCol>
                <a:gridCol w="929679">
                  <a:extLst>
                    <a:ext uri="{9D8B030D-6E8A-4147-A177-3AD203B41FA5}">
                      <a16:colId xmlns:a16="http://schemas.microsoft.com/office/drawing/2014/main" val="2042635349"/>
                    </a:ext>
                  </a:extLst>
                </a:gridCol>
                <a:gridCol w="900627">
                  <a:extLst>
                    <a:ext uri="{9D8B030D-6E8A-4147-A177-3AD203B41FA5}">
                      <a16:colId xmlns:a16="http://schemas.microsoft.com/office/drawing/2014/main" val="3591298378"/>
                    </a:ext>
                  </a:extLst>
                </a:gridCol>
                <a:gridCol w="1334771">
                  <a:extLst>
                    <a:ext uri="{9D8B030D-6E8A-4147-A177-3AD203B41FA5}">
                      <a16:colId xmlns:a16="http://schemas.microsoft.com/office/drawing/2014/main" val="858293160"/>
                    </a:ext>
                  </a:extLst>
                </a:gridCol>
                <a:gridCol w="606490">
                  <a:extLst>
                    <a:ext uri="{9D8B030D-6E8A-4147-A177-3AD203B41FA5}">
                      <a16:colId xmlns:a16="http://schemas.microsoft.com/office/drawing/2014/main" val="310539725"/>
                    </a:ext>
                  </a:extLst>
                </a:gridCol>
              </a:tblGrid>
              <a:tr h="559971">
                <a:tc>
                  <a:txBody>
                    <a:bodyPr/>
                    <a:lstStyle/>
                    <a:p>
                      <a:pPr algn="ctr"/>
                      <a:r>
                        <a:rPr lang="en-IN" dirty="0">
                          <a:solidFill>
                            <a:schemeClr val="bg1">
                              <a:lumMod val="65000"/>
                            </a:schemeClr>
                          </a:solidFill>
                        </a:rPr>
                        <a:t>Decision Taking</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rowSpan="8">
                  <a:txBody>
                    <a:bodyPr/>
                    <a:lstStyle/>
                    <a:p>
                      <a:endParaRPr lang="en-IN" dirty="0"/>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rowSpan="8">
                  <a:txBody>
                    <a:bodyPr/>
                    <a:lstStyle/>
                    <a:p>
                      <a:endParaRPr lang="en-IN" dirty="0">
                        <a:solidFill>
                          <a:schemeClr val="bg2">
                            <a:lumMod val="50000"/>
                          </a:schemeClr>
                        </a:solidFill>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65000"/>
                        <a:alpha val="10000"/>
                      </a:schemeClr>
                    </a:solidFill>
                  </a:tcPr>
                </a:tc>
                <a:tc rowSpan="8">
                  <a:txBody>
                    <a:bodyPr/>
                    <a:lstStyle/>
                    <a:p>
                      <a:endParaRPr lang="en-IN" dirty="0"/>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rowSpan="8">
                  <a:txBody>
                    <a:bodyPr/>
                    <a:lstStyle/>
                    <a:p>
                      <a:endParaRPr lang="en-IN" dirty="0"/>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65000"/>
                        <a:alpha val="10000"/>
                      </a:schemeClr>
                    </a:solidFill>
                  </a:tcPr>
                </a:tc>
                <a:tc rowSpan="8">
                  <a:txBody>
                    <a:bodyPr/>
                    <a:lstStyle/>
                    <a:p>
                      <a:endParaRPr lang="en-IN" dirty="0"/>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rowSpan="8">
                  <a:txBody>
                    <a:bodyPr/>
                    <a:lstStyle/>
                    <a:p>
                      <a:endParaRPr lang="en-IN" dirty="0"/>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65000"/>
                        <a:alpha val="10000"/>
                      </a:schemeClr>
                    </a:solidFill>
                  </a:tcPr>
                </a:tc>
                <a:tc rowSpan="8">
                  <a:txBody>
                    <a:bodyPr/>
                    <a:lstStyle/>
                    <a:p>
                      <a:endParaRPr lang="en-IN" dirty="0"/>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rowSpan="8">
                  <a:txBody>
                    <a:bodyPr/>
                    <a:lstStyle/>
                    <a:p>
                      <a:endParaRPr lang="en-IN" dirty="0"/>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65000"/>
                        <a:alpha val="10000"/>
                      </a:schemeClr>
                    </a:solidFill>
                  </a:tcPr>
                </a:tc>
                <a:tc rowSpan="8">
                  <a:txBody>
                    <a:bodyPr/>
                    <a:lstStyle/>
                    <a:p>
                      <a:endParaRPr lang="en-IN" dirty="0"/>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val="64915976"/>
                  </a:ext>
                </a:extLst>
              </a:tr>
              <a:tr h="559972">
                <a:tc>
                  <a:txBody>
                    <a:bodyPr/>
                    <a:lstStyle/>
                    <a:p>
                      <a:pPr algn="ctr"/>
                      <a:r>
                        <a:rPr lang="en-IN" dirty="0">
                          <a:solidFill>
                            <a:schemeClr val="bg1">
                              <a:lumMod val="65000"/>
                            </a:schemeClr>
                          </a:solidFill>
                        </a:rPr>
                        <a:t>Selection of Project</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394670496"/>
                  </a:ext>
                </a:extLst>
              </a:tr>
              <a:tr h="708345">
                <a:tc>
                  <a:txBody>
                    <a:bodyPr/>
                    <a:lstStyle/>
                    <a:p>
                      <a:pPr algn="ctr"/>
                      <a:r>
                        <a:rPr lang="en-IN" dirty="0">
                          <a:solidFill>
                            <a:schemeClr val="bg1">
                              <a:lumMod val="65000"/>
                            </a:schemeClr>
                          </a:solidFill>
                        </a:rPr>
                        <a:t>Gathering of Information</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2231453"/>
                  </a:ext>
                </a:extLst>
              </a:tr>
              <a:tr h="624491">
                <a:tc>
                  <a:txBody>
                    <a:bodyPr/>
                    <a:lstStyle/>
                    <a:p>
                      <a:pPr algn="ctr"/>
                      <a:r>
                        <a:rPr lang="en-IN" dirty="0">
                          <a:solidFill>
                            <a:schemeClr val="bg1">
                              <a:lumMod val="65000"/>
                            </a:schemeClr>
                          </a:solidFill>
                        </a:rPr>
                        <a:t>Implementation of Project</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54870431"/>
                  </a:ext>
                </a:extLst>
              </a:tr>
              <a:tr h="5599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bg1">
                              <a:lumMod val="65000"/>
                            </a:schemeClr>
                          </a:solidFill>
                        </a:rPr>
                        <a:t>Implementation of Code</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027233541"/>
                  </a:ext>
                </a:extLst>
              </a:tr>
              <a:tr h="6244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bg1">
                              <a:lumMod val="65000"/>
                            </a:schemeClr>
                          </a:solidFill>
                        </a:rPr>
                        <a:t>Model the Project</a:t>
                      </a:r>
                    </a:p>
                    <a:p>
                      <a:pPr algn="ctr"/>
                      <a:endParaRPr lang="en-IN" dirty="0">
                        <a:solidFill>
                          <a:schemeClr val="bg1">
                            <a:lumMod val="65000"/>
                          </a:schemeClr>
                        </a:solidFill>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827060494"/>
                  </a:ext>
                </a:extLst>
              </a:tr>
              <a:tr h="559972">
                <a:tc>
                  <a:txBody>
                    <a:bodyPr/>
                    <a:lstStyle/>
                    <a:p>
                      <a:r>
                        <a:rPr lang="en-IN" dirty="0">
                          <a:solidFill>
                            <a:schemeClr val="bg1">
                              <a:lumMod val="65000"/>
                            </a:schemeClr>
                          </a:solidFill>
                        </a:rPr>
                        <a:t>Presentation Preparation</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248859220"/>
                  </a:ext>
                </a:extLst>
              </a:tr>
              <a:tr h="559971">
                <a:tc>
                  <a:txBody>
                    <a:bodyPr/>
                    <a:lstStyle/>
                    <a:p>
                      <a:pPr algn="ctr"/>
                      <a:r>
                        <a:rPr lang="en-IN" dirty="0">
                          <a:solidFill>
                            <a:schemeClr val="bg1">
                              <a:lumMod val="65000"/>
                            </a:schemeClr>
                          </a:solidFill>
                        </a:rPr>
                        <a:t>Reporting</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2">
                        <a:lumMod val="25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32412355"/>
                  </a:ext>
                </a:extLst>
              </a:tr>
            </a:tbl>
          </a:graphicData>
        </a:graphic>
      </p:graphicFrame>
      <p:sp>
        <p:nvSpPr>
          <p:cNvPr id="5" name="TextBox 4">
            <a:extLst>
              <a:ext uri="{FF2B5EF4-FFF2-40B4-BE49-F238E27FC236}">
                <a16:creationId xmlns:a16="http://schemas.microsoft.com/office/drawing/2014/main" id="{61ABCD92-B5B1-42F2-9B99-41032188F6D0}"/>
              </a:ext>
            </a:extLst>
          </p:cNvPr>
          <p:cNvSpPr txBox="1"/>
          <p:nvPr/>
        </p:nvSpPr>
        <p:spPr>
          <a:xfrm>
            <a:off x="6340490" y="802957"/>
            <a:ext cx="2356861"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dirty="0">
                <a:solidFill>
                  <a:schemeClr val="bg1">
                    <a:lumMod val="75000"/>
                  </a:schemeClr>
                </a:solidFill>
              </a:rPr>
              <a:t>February	</a:t>
            </a:r>
          </a:p>
        </p:txBody>
      </p:sp>
      <p:sp>
        <p:nvSpPr>
          <p:cNvPr id="7" name="TextBox 6">
            <a:extLst>
              <a:ext uri="{FF2B5EF4-FFF2-40B4-BE49-F238E27FC236}">
                <a16:creationId xmlns:a16="http://schemas.microsoft.com/office/drawing/2014/main" id="{80043315-416E-4642-9367-4A30770728AC}"/>
              </a:ext>
            </a:extLst>
          </p:cNvPr>
          <p:cNvSpPr txBox="1"/>
          <p:nvPr/>
        </p:nvSpPr>
        <p:spPr>
          <a:xfrm>
            <a:off x="3282209" y="802957"/>
            <a:ext cx="3058281" cy="369332"/>
          </a:xfrm>
          <a:prstGeom prst="rect">
            <a:avLst/>
          </a:prstGeom>
          <a:solidFill>
            <a:schemeClr val="accent3">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dirty="0">
                <a:solidFill>
                  <a:schemeClr val="bg1">
                    <a:lumMod val="75000"/>
                  </a:schemeClr>
                </a:solidFill>
              </a:rPr>
              <a:t>January	</a:t>
            </a:r>
          </a:p>
        </p:txBody>
      </p:sp>
      <p:sp>
        <p:nvSpPr>
          <p:cNvPr id="8" name="TextBox 7">
            <a:extLst>
              <a:ext uri="{FF2B5EF4-FFF2-40B4-BE49-F238E27FC236}">
                <a16:creationId xmlns:a16="http://schemas.microsoft.com/office/drawing/2014/main" id="{40F4F4C1-5A8B-4313-BA4D-D162D3E5479C}"/>
              </a:ext>
            </a:extLst>
          </p:cNvPr>
          <p:cNvSpPr txBox="1"/>
          <p:nvPr/>
        </p:nvSpPr>
        <p:spPr>
          <a:xfrm>
            <a:off x="8702749" y="802957"/>
            <a:ext cx="2869659"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dirty="0">
                <a:solidFill>
                  <a:schemeClr val="bg1">
                    <a:lumMod val="75000"/>
                  </a:schemeClr>
                </a:solidFill>
              </a:rPr>
              <a:t>March</a:t>
            </a:r>
          </a:p>
        </p:txBody>
      </p:sp>
      <p:sp>
        <p:nvSpPr>
          <p:cNvPr id="18" name="TextBox 17">
            <a:extLst>
              <a:ext uri="{FF2B5EF4-FFF2-40B4-BE49-F238E27FC236}">
                <a16:creationId xmlns:a16="http://schemas.microsoft.com/office/drawing/2014/main" id="{3F0CE747-5DE9-40DC-8B57-547F7154245C}"/>
              </a:ext>
            </a:extLst>
          </p:cNvPr>
          <p:cNvSpPr txBox="1"/>
          <p:nvPr/>
        </p:nvSpPr>
        <p:spPr>
          <a:xfrm>
            <a:off x="4374204" y="154077"/>
            <a:ext cx="6177064" cy="523220"/>
          </a:xfrm>
          <a:prstGeom prst="rect">
            <a:avLst/>
          </a:prstGeom>
          <a:noFill/>
        </p:spPr>
        <p:txBody>
          <a:bodyPr wrap="square" rtlCol="0">
            <a:spAutoFit/>
          </a:bodyPr>
          <a:lstStyle/>
          <a:p>
            <a:pPr algn="ctr"/>
            <a:r>
              <a:rPr lang="en-IN"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0000" endA="300" endPos="50000" dist="60007" dir="5400000" sy="-100000" algn="bl" rotWithShape="0"/>
                </a:effectLst>
                <a:latin typeface="Algerian" panose="04020705040A02060702" pitchFamily="82" charset="0"/>
              </a:rPr>
              <a:t>Project Timeline</a:t>
            </a:r>
          </a:p>
        </p:txBody>
      </p:sp>
      <p:grpSp>
        <p:nvGrpSpPr>
          <p:cNvPr id="52" name="Group 51">
            <a:extLst>
              <a:ext uri="{FF2B5EF4-FFF2-40B4-BE49-F238E27FC236}">
                <a16:creationId xmlns:a16="http://schemas.microsoft.com/office/drawing/2014/main" id="{9EE65055-57CC-421F-B731-32C09EDAACBD}"/>
              </a:ext>
            </a:extLst>
          </p:cNvPr>
          <p:cNvGrpSpPr/>
          <p:nvPr/>
        </p:nvGrpSpPr>
        <p:grpSpPr>
          <a:xfrm>
            <a:off x="5374590" y="1315520"/>
            <a:ext cx="1673158" cy="5561029"/>
            <a:chOff x="6096000" y="1194829"/>
            <a:chExt cx="1673158" cy="5561029"/>
          </a:xfrm>
          <a:solidFill>
            <a:schemeClr val="bg1">
              <a:lumMod val="50000"/>
            </a:schemeClr>
          </a:solidFill>
        </p:grpSpPr>
        <p:sp>
          <p:nvSpPr>
            <p:cNvPr id="50" name="Rectangle: Rounded Corners 49">
              <a:extLst>
                <a:ext uri="{FF2B5EF4-FFF2-40B4-BE49-F238E27FC236}">
                  <a16:creationId xmlns:a16="http://schemas.microsoft.com/office/drawing/2014/main" id="{32DE45CC-E4E3-4664-9D53-069B19A145A9}"/>
                </a:ext>
              </a:extLst>
            </p:cNvPr>
            <p:cNvSpPr/>
            <p:nvPr/>
          </p:nvSpPr>
          <p:spPr>
            <a:xfrm>
              <a:off x="6096000" y="6228108"/>
              <a:ext cx="1673158" cy="5277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lumMod val="85000"/>
                    </a:schemeClr>
                  </a:solidFill>
                </a:rPr>
                <a:t>Current Status </a:t>
              </a:r>
            </a:p>
          </p:txBody>
        </p:sp>
        <p:sp>
          <p:nvSpPr>
            <p:cNvPr id="51" name="Rectangle 50">
              <a:extLst>
                <a:ext uri="{FF2B5EF4-FFF2-40B4-BE49-F238E27FC236}">
                  <a16:creationId xmlns:a16="http://schemas.microsoft.com/office/drawing/2014/main" id="{71776061-D5D6-44CB-B375-42DD03C7D63F}"/>
                </a:ext>
              </a:extLst>
            </p:cNvPr>
            <p:cNvSpPr/>
            <p:nvPr/>
          </p:nvSpPr>
          <p:spPr>
            <a:xfrm>
              <a:off x="6856380" y="1194829"/>
              <a:ext cx="45719" cy="49627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Rectangle 40">
            <a:extLst>
              <a:ext uri="{FF2B5EF4-FFF2-40B4-BE49-F238E27FC236}">
                <a16:creationId xmlns:a16="http://schemas.microsoft.com/office/drawing/2014/main" id="{3B3ED6E5-6B88-4EEF-A856-5580190E763B}"/>
              </a:ext>
            </a:extLst>
          </p:cNvPr>
          <p:cNvSpPr/>
          <p:nvPr/>
        </p:nvSpPr>
        <p:spPr>
          <a:xfrm>
            <a:off x="3564294" y="1346375"/>
            <a:ext cx="1504099" cy="369332"/>
          </a:xfrm>
          <a:prstGeom prst="rect">
            <a:avLst/>
          </a:prstGeom>
          <a:solidFill>
            <a:srgbClr val="F73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8</a:t>
            </a:r>
            <a:r>
              <a:rPr lang="en-IN" sz="1400" baseline="30000" dirty="0"/>
              <a:t>th</a:t>
            </a:r>
            <a:r>
              <a:rPr lang="en-IN" sz="1400" dirty="0"/>
              <a:t> – 14</a:t>
            </a:r>
            <a:r>
              <a:rPr lang="en-IN" sz="1400" baseline="30000" dirty="0"/>
              <a:t>th</a:t>
            </a:r>
            <a:endParaRPr lang="en-IN" dirty="0"/>
          </a:p>
        </p:txBody>
      </p:sp>
      <p:sp>
        <p:nvSpPr>
          <p:cNvPr id="43" name="Rectangle 42">
            <a:extLst>
              <a:ext uri="{FF2B5EF4-FFF2-40B4-BE49-F238E27FC236}">
                <a16:creationId xmlns:a16="http://schemas.microsoft.com/office/drawing/2014/main" id="{B87DFEBA-3C8C-4DFC-A8CA-644F48E7F45D}"/>
              </a:ext>
            </a:extLst>
          </p:cNvPr>
          <p:cNvSpPr/>
          <p:nvPr/>
        </p:nvSpPr>
        <p:spPr>
          <a:xfrm>
            <a:off x="9135603" y="4102020"/>
            <a:ext cx="743849" cy="369332"/>
          </a:xfrm>
          <a:prstGeom prst="rect">
            <a:avLst/>
          </a:prstGeom>
          <a:solidFill>
            <a:srgbClr val="CC0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Pending</a:t>
            </a:r>
            <a:endParaRPr lang="en-IN" sz="3200" dirty="0"/>
          </a:p>
        </p:txBody>
      </p:sp>
      <p:sp>
        <p:nvSpPr>
          <p:cNvPr id="45" name="Rectangle 44">
            <a:extLst>
              <a:ext uri="{FF2B5EF4-FFF2-40B4-BE49-F238E27FC236}">
                <a16:creationId xmlns:a16="http://schemas.microsoft.com/office/drawing/2014/main" id="{02F088E3-7A9C-4F8F-88BA-4011D1ABB125}"/>
              </a:ext>
            </a:extLst>
          </p:cNvPr>
          <p:cNvSpPr/>
          <p:nvPr/>
        </p:nvSpPr>
        <p:spPr>
          <a:xfrm>
            <a:off x="6047362" y="2953312"/>
            <a:ext cx="2545404"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Started</a:t>
            </a:r>
          </a:p>
        </p:txBody>
      </p:sp>
      <p:sp>
        <p:nvSpPr>
          <p:cNvPr id="47" name="Rectangle 46">
            <a:extLst>
              <a:ext uri="{FF2B5EF4-FFF2-40B4-BE49-F238E27FC236}">
                <a16:creationId xmlns:a16="http://schemas.microsoft.com/office/drawing/2014/main" id="{205CDCE8-A58F-471B-A7CE-4F93339D9E45}"/>
              </a:ext>
            </a:extLst>
          </p:cNvPr>
          <p:cNvSpPr/>
          <p:nvPr/>
        </p:nvSpPr>
        <p:spPr>
          <a:xfrm>
            <a:off x="5011366" y="2393896"/>
            <a:ext cx="1329124" cy="369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16</a:t>
            </a:r>
            <a:r>
              <a:rPr lang="en-IN" baseline="30000" dirty="0"/>
              <a:t>th</a:t>
            </a:r>
            <a:r>
              <a:rPr lang="en-IN" dirty="0"/>
              <a:t> - 24</a:t>
            </a:r>
            <a:r>
              <a:rPr lang="en-IN" baseline="30000" dirty="0"/>
              <a:t>th</a:t>
            </a:r>
            <a:r>
              <a:rPr lang="en-IN" dirty="0"/>
              <a:t> </a:t>
            </a:r>
          </a:p>
        </p:txBody>
      </p:sp>
      <p:sp>
        <p:nvSpPr>
          <p:cNvPr id="48" name="Rectangle 47">
            <a:extLst>
              <a:ext uri="{FF2B5EF4-FFF2-40B4-BE49-F238E27FC236}">
                <a16:creationId xmlns:a16="http://schemas.microsoft.com/office/drawing/2014/main" id="{6402C7CB-4F75-4BFE-94AF-C233238F3C3A}"/>
              </a:ext>
            </a:extLst>
          </p:cNvPr>
          <p:cNvSpPr/>
          <p:nvPr/>
        </p:nvSpPr>
        <p:spPr>
          <a:xfrm>
            <a:off x="4262065" y="1895458"/>
            <a:ext cx="1374843"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13</a:t>
            </a:r>
            <a:r>
              <a:rPr lang="en-IN" sz="1600" baseline="30000" dirty="0"/>
              <a:t>th</a:t>
            </a:r>
            <a:r>
              <a:rPr lang="en-IN" sz="1600" dirty="0"/>
              <a:t> - 16</a:t>
            </a:r>
            <a:r>
              <a:rPr lang="en-IN" sz="1400" baseline="30000" dirty="0"/>
              <a:t>th</a:t>
            </a:r>
            <a:r>
              <a:rPr lang="en-IN" sz="1400" dirty="0"/>
              <a:t> </a:t>
            </a:r>
            <a:endParaRPr lang="en-IN" dirty="0"/>
          </a:p>
        </p:txBody>
      </p:sp>
      <p:sp>
        <p:nvSpPr>
          <p:cNvPr id="49" name="Rectangle 48">
            <a:extLst>
              <a:ext uri="{FF2B5EF4-FFF2-40B4-BE49-F238E27FC236}">
                <a16:creationId xmlns:a16="http://schemas.microsoft.com/office/drawing/2014/main" id="{A4783B84-ED26-48C4-9209-00A74BC203F4}"/>
              </a:ext>
            </a:extLst>
          </p:cNvPr>
          <p:cNvSpPr/>
          <p:nvPr/>
        </p:nvSpPr>
        <p:spPr>
          <a:xfrm>
            <a:off x="10623697" y="5262818"/>
            <a:ext cx="326847" cy="36933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dirty="0"/>
              <a:t>N/A </a:t>
            </a:r>
            <a:endParaRPr lang="en-IN" dirty="0"/>
          </a:p>
        </p:txBody>
      </p:sp>
      <p:cxnSp>
        <p:nvCxnSpPr>
          <p:cNvPr id="53" name="Connector: Elbow 52">
            <a:extLst>
              <a:ext uri="{FF2B5EF4-FFF2-40B4-BE49-F238E27FC236}">
                <a16:creationId xmlns:a16="http://schemas.microsoft.com/office/drawing/2014/main" id="{F92767C7-62F7-4A3F-B8AF-009CEA3F169C}"/>
              </a:ext>
            </a:extLst>
          </p:cNvPr>
          <p:cNvCxnSpPr>
            <a:stCxn id="45" idx="3"/>
          </p:cNvCxnSpPr>
          <p:nvPr/>
        </p:nvCxnSpPr>
        <p:spPr>
          <a:xfrm>
            <a:off x="8592766" y="3137978"/>
            <a:ext cx="321013" cy="36933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4" name="Connector: Elbow 53">
            <a:extLst>
              <a:ext uri="{FF2B5EF4-FFF2-40B4-BE49-F238E27FC236}">
                <a16:creationId xmlns:a16="http://schemas.microsoft.com/office/drawing/2014/main" id="{62D295FF-6075-4DCC-A0CC-F9E7FAAD723C}"/>
              </a:ext>
            </a:extLst>
          </p:cNvPr>
          <p:cNvCxnSpPr>
            <a:cxnSpLocks/>
          </p:cNvCxnSpPr>
          <p:nvPr/>
        </p:nvCxnSpPr>
        <p:spPr>
          <a:xfrm>
            <a:off x="6301894" y="2570807"/>
            <a:ext cx="857655" cy="369332"/>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5" name="Connector: Elbow 54">
            <a:extLst>
              <a:ext uri="{FF2B5EF4-FFF2-40B4-BE49-F238E27FC236}">
                <a16:creationId xmlns:a16="http://schemas.microsoft.com/office/drawing/2014/main" id="{1F48BEFD-B69F-4B23-9882-80BC5B42CCCA}"/>
              </a:ext>
            </a:extLst>
          </p:cNvPr>
          <p:cNvCxnSpPr>
            <a:cxnSpLocks/>
            <a:stCxn id="41" idx="2"/>
            <a:endCxn id="48" idx="1"/>
          </p:cNvCxnSpPr>
          <p:nvPr/>
        </p:nvCxnSpPr>
        <p:spPr>
          <a:xfrm rot="5400000">
            <a:off x="4106997" y="1870776"/>
            <a:ext cx="364417" cy="54279"/>
          </a:xfrm>
          <a:prstGeom prst="bentConnector4">
            <a:avLst>
              <a:gd name="adj1" fmla="val 24663"/>
              <a:gd name="adj2" fmla="val 521157"/>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Elbow 55">
            <a:extLst>
              <a:ext uri="{FF2B5EF4-FFF2-40B4-BE49-F238E27FC236}">
                <a16:creationId xmlns:a16="http://schemas.microsoft.com/office/drawing/2014/main" id="{8847E9B2-6BD4-49DA-A12C-887B6E23753C}"/>
              </a:ext>
            </a:extLst>
          </p:cNvPr>
          <p:cNvCxnSpPr>
            <a:cxnSpLocks/>
            <a:endCxn id="47" idx="1"/>
          </p:cNvCxnSpPr>
          <p:nvPr/>
        </p:nvCxnSpPr>
        <p:spPr>
          <a:xfrm rot="16200000" flipH="1">
            <a:off x="4735908" y="2303104"/>
            <a:ext cx="369332" cy="181584"/>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7" name="Connector: Elbow 56">
            <a:extLst>
              <a:ext uri="{FF2B5EF4-FFF2-40B4-BE49-F238E27FC236}">
                <a16:creationId xmlns:a16="http://schemas.microsoft.com/office/drawing/2014/main" id="{3F509D44-9B4D-4255-A1E7-A24016633491}"/>
              </a:ext>
            </a:extLst>
          </p:cNvPr>
          <p:cNvCxnSpPr>
            <a:cxnSpLocks/>
            <a:stCxn id="61" idx="2"/>
            <a:endCxn id="43" idx="0"/>
          </p:cNvCxnSpPr>
          <p:nvPr/>
        </p:nvCxnSpPr>
        <p:spPr>
          <a:xfrm rot="16200000" flipH="1">
            <a:off x="8737476" y="3331967"/>
            <a:ext cx="260411" cy="1279694"/>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8" name="Connector: Elbow 57">
            <a:extLst>
              <a:ext uri="{FF2B5EF4-FFF2-40B4-BE49-F238E27FC236}">
                <a16:creationId xmlns:a16="http://schemas.microsoft.com/office/drawing/2014/main" id="{C4187595-A07D-4CC2-9A30-D05A762C111F}"/>
              </a:ext>
            </a:extLst>
          </p:cNvPr>
          <p:cNvCxnSpPr>
            <a:cxnSpLocks/>
            <a:stCxn id="43" idx="3"/>
            <a:endCxn id="60" idx="0"/>
          </p:cNvCxnSpPr>
          <p:nvPr/>
        </p:nvCxnSpPr>
        <p:spPr>
          <a:xfrm>
            <a:off x="9879452" y="4286686"/>
            <a:ext cx="375358" cy="402294"/>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Connector: Elbow 58">
            <a:extLst>
              <a:ext uri="{FF2B5EF4-FFF2-40B4-BE49-F238E27FC236}">
                <a16:creationId xmlns:a16="http://schemas.microsoft.com/office/drawing/2014/main" id="{6706B8A6-F373-4DD0-B556-96F64FDE3FD9}"/>
              </a:ext>
            </a:extLst>
          </p:cNvPr>
          <p:cNvCxnSpPr>
            <a:cxnSpLocks/>
            <a:endCxn id="49" idx="1"/>
          </p:cNvCxnSpPr>
          <p:nvPr/>
        </p:nvCxnSpPr>
        <p:spPr>
          <a:xfrm>
            <a:off x="9908064" y="4999306"/>
            <a:ext cx="715633" cy="44817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60" name="Rectangle 59">
            <a:extLst>
              <a:ext uri="{FF2B5EF4-FFF2-40B4-BE49-F238E27FC236}">
                <a16:creationId xmlns:a16="http://schemas.microsoft.com/office/drawing/2014/main" id="{3848AE66-3A31-433F-88B6-7211E221C446}"/>
              </a:ext>
            </a:extLst>
          </p:cNvPr>
          <p:cNvSpPr/>
          <p:nvPr/>
        </p:nvSpPr>
        <p:spPr>
          <a:xfrm>
            <a:off x="9722498" y="4688980"/>
            <a:ext cx="1064623" cy="3693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N/A</a:t>
            </a:r>
          </a:p>
        </p:txBody>
      </p:sp>
      <p:sp>
        <p:nvSpPr>
          <p:cNvPr id="61" name="Rectangle 60">
            <a:extLst>
              <a:ext uri="{FF2B5EF4-FFF2-40B4-BE49-F238E27FC236}">
                <a16:creationId xmlns:a16="http://schemas.microsoft.com/office/drawing/2014/main" id="{B308B797-B411-4FE0-B678-E3DCC6FBF23D}"/>
              </a:ext>
            </a:extLst>
          </p:cNvPr>
          <p:cNvSpPr/>
          <p:nvPr/>
        </p:nvSpPr>
        <p:spPr>
          <a:xfrm>
            <a:off x="7320064" y="3472277"/>
            <a:ext cx="1815539" cy="3693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Pending</a:t>
            </a:r>
          </a:p>
        </p:txBody>
      </p:sp>
      <p:sp>
        <p:nvSpPr>
          <p:cNvPr id="23" name="TextBox 22">
            <a:extLst>
              <a:ext uri="{FF2B5EF4-FFF2-40B4-BE49-F238E27FC236}">
                <a16:creationId xmlns:a16="http://schemas.microsoft.com/office/drawing/2014/main" id="{40ED19C3-0B96-49B5-8193-B97415770C64}"/>
              </a:ext>
            </a:extLst>
          </p:cNvPr>
          <p:cNvSpPr txBox="1"/>
          <p:nvPr/>
        </p:nvSpPr>
        <p:spPr>
          <a:xfrm>
            <a:off x="3185835" y="6096990"/>
            <a:ext cx="885626" cy="338554"/>
          </a:xfrm>
          <a:prstGeom prst="rect">
            <a:avLst/>
          </a:prstGeom>
          <a:noFill/>
        </p:spPr>
        <p:txBody>
          <a:bodyPr wrap="square" rtlCol="0">
            <a:spAutoFit/>
          </a:bodyPr>
          <a:lstStyle/>
          <a:p>
            <a:r>
              <a:rPr lang="en-IN" sz="1600" dirty="0">
                <a:solidFill>
                  <a:schemeClr val="bg1">
                    <a:lumMod val="65000"/>
                  </a:schemeClr>
                </a:solidFill>
              </a:rPr>
              <a:t>1</a:t>
            </a:r>
            <a:r>
              <a:rPr lang="en-IN" sz="1600" baseline="30000" dirty="0">
                <a:solidFill>
                  <a:schemeClr val="bg1">
                    <a:lumMod val="65000"/>
                  </a:schemeClr>
                </a:solidFill>
              </a:rPr>
              <a:t>st</a:t>
            </a:r>
            <a:r>
              <a:rPr lang="en-IN" sz="1600" dirty="0">
                <a:solidFill>
                  <a:schemeClr val="bg1">
                    <a:lumMod val="65000"/>
                  </a:schemeClr>
                </a:solidFill>
              </a:rPr>
              <a:t> -10</a:t>
            </a:r>
            <a:r>
              <a:rPr lang="en-IN" sz="1600" baseline="30000" dirty="0">
                <a:solidFill>
                  <a:schemeClr val="bg1">
                    <a:lumMod val="65000"/>
                  </a:schemeClr>
                </a:solidFill>
              </a:rPr>
              <a:t>th</a:t>
            </a:r>
            <a:r>
              <a:rPr lang="en-IN" sz="1600" dirty="0">
                <a:solidFill>
                  <a:schemeClr val="bg1">
                    <a:lumMod val="65000"/>
                  </a:schemeClr>
                </a:solidFill>
              </a:rPr>
              <a:t> </a:t>
            </a:r>
            <a:endParaRPr lang="en-IN" dirty="0">
              <a:solidFill>
                <a:schemeClr val="bg1">
                  <a:lumMod val="65000"/>
                </a:schemeClr>
              </a:solidFill>
            </a:endParaRPr>
          </a:p>
        </p:txBody>
      </p:sp>
      <p:sp>
        <p:nvSpPr>
          <p:cNvPr id="62" name="TextBox 61">
            <a:extLst>
              <a:ext uri="{FF2B5EF4-FFF2-40B4-BE49-F238E27FC236}">
                <a16:creationId xmlns:a16="http://schemas.microsoft.com/office/drawing/2014/main" id="{F0E32D79-3C21-4BCB-88D3-AAF75D804A6D}"/>
              </a:ext>
            </a:extLst>
          </p:cNvPr>
          <p:cNvSpPr txBox="1"/>
          <p:nvPr/>
        </p:nvSpPr>
        <p:spPr>
          <a:xfrm>
            <a:off x="5864192" y="6066212"/>
            <a:ext cx="906911" cy="338554"/>
          </a:xfrm>
          <a:prstGeom prst="rect">
            <a:avLst/>
          </a:prstGeom>
          <a:noFill/>
        </p:spPr>
        <p:txBody>
          <a:bodyPr wrap="square" rtlCol="0">
            <a:spAutoFit/>
          </a:bodyPr>
          <a:lstStyle/>
          <a:p>
            <a:r>
              <a:rPr lang="en-IN" sz="1600" dirty="0">
                <a:solidFill>
                  <a:schemeClr val="bg1">
                    <a:lumMod val="65000"/>
                  </a:schemeClr>
                </a:solidFill>
              </a:rPr>
              <a:t>1</a:t>
            </a:r>
            <a:r>
              <a:rPr lang="en-IN" sz="1600" baseline="30000" dirty="0">
                <a:solidFill>
                  <a:schemeClr val="bg1">
                    <a:lumMod val="65000"/>
                  </a:schemeClr>
                </a:solidFill>
              </a:rPr>
              <a:t>st</a:t>
            </a:r>
            <a:r>
              <a:rPr lang="en-IN" sz="1600" dirty="0">
                <a:solidFill>
                  <a:schemeClr val="bg1">
                    <a:lumMod val="65000"/>
                  </a:schemeClr>
                </a:solidFill>
              </a:rPr>
              <a:t> -10</a:t>
            </a:r>
            <a:r>
              <a:rPr lang="en-IN" sz="1600" baseline="30000" dirty="0">
                <a:solidFill>
                  <a:schemeClr val="bg1">
                    <a:lumMod val="65000"/>
                  </a:schemeClr>
                </a:solidFill>
              </a:rPr>
              <a:t>th</a:t>
            </a:r>
            <a:r>
              <a:rPr lang="en-IN" sz="1600" dirty="0">
                <a:solidFill>
                  <a:schemeClr val="bg1">
                    <a:lumMod val="65000"/>
                  </a:schemeClr>
                </a:solidFill>
              </a:rPr>
              <a:t> </a:t>
            </a:r>
            <a:endParaRPr lang="en-IN" dirty="0">
              <a:solidFill>
                <a:schemeClr val="bg1">
                  <a:lumMod val="65000"/>
                </a:schemeClr>
              </a:solidFill>
            </a:endParaRPr>
          </a:p>
        </p:txBody>
      </p:sp>
      <p:sp>
        <p:nvSpPr>
          <p:cNvPr id="63" name="TextBox 62">
            <a:extLst>
              <a:ext uri="{FF2B5EF4-FFF2-40B4-BE49-F238E27FC236}">
                <a16:creationId xmlns:a16="http://schemas.microsoft.com/office/drawing/2014/main" id="{CD25179F-3F25-4CB8-9540-ED617AEFBE4B}"/>
              </a:ext>
            </a:extLst>
          </p:cNvPr>
          <p:cNvSpPr txBox="1"/>
          <p:nvPr/>
        </p:nvSpPr>
        <p:spPr>
          <a:xfrm>
            <a:off x="4971718" y="6062958"/>
            <a:ext cx="1013989" cy="338554"/>
          </a:xfrm>
          <a:prstGeom prst="rect">
            <a:avLst/>
          </a:prstGeom>
          <a:noFill/>
        </p:spPr>
        <p:txBody>
          <a:bodyPr wrap="square" rtlCol="0">
            <a:spAutoFit/>
          </a:bodyPr>
          <a:lstStyle/>
          <a:p>
            <a:r>
              <a:rPr lang="en-IN" sz="1600" dirty="0">
                <a:solidFill>
                  <a:schemeClr val="bg1">
                    <a:lumMod val="65000"/>
                  </a:schemeClr>
                </a:solidFill>
              </a:rPr>
              <a:t>21</a:t>
            </a:r>
            <a:r>
              <a:rPr lang="en-IN" sz="1600" baseline="30000" dirty="0">
                <a:solidFill>
                  <a:schemeClr val="bg1">
                    <a:lumMod val="65000"/>
                  </a:schemeClr>
                </a:solidFill>
              </a:rPr>
              <a:t>th </a:t>
            </a:r>
            <a:r>
              <a:rPr lang="en-IN" sz="1600" dirty="0">
                <a:solidFill>
                  <a:schemeClr val="bg1">
                    <a:lumMod val="65000"/>
                  </a:schemeClr>
                </a:solidFill>
              </a:rPr>
              <a:t>-31</a:t>
            </a:r>
            <a:r>
              <a:rPr lang="en-IN" sz="1600" baseline="30000" dirty="0">
                <a:solidFill>
                  <a:schemeClr val="bg1">
                    <a:lumMod val="65000"/>
                  </a:schemeClr>
                </a:solidFill>
              </a:rPr>
              <a:t>st</a:t>
            </a:r>
            <a:endParaRPr lang="en-IN" sz="2000" dirty="0">
              <a:solidFill>
                <a:schemeClr val="bg1">
                  <a:lumMod val="65000"/>
                </a:schemeClr>
              </a:solidFill>
            </a:endParaRPr>
          </a:p>
        </p:txBody>
      </p:sp>
      <p:sp>
        <p:nvSpPr>
          <p:cNvPr id="64" name="TextBox 63">
            <a:extLst>
              <a:ext uri="{FF2B5EF4-FFF2-40B4-BE49-F238E27FC236}">
                <a16:creationId xmlns:a16="http://schemas.microsoft.com/office/drawing/2014/main" id="{D1536B4C-73F9-46F1-A50B-54BF767A4CC6}"/>
              </a:ext>
            </a:extLst>
          </p:cNvPr>
          <p:cNvSpPr txBox="1"/>
          <p:nvPr/>
        </p:nvSpPr>
        <p:spPr>
          <a:xfrm>
            <a:off x="4054402" y="6062958"/>
            <a:ext cx="1013991" cy="369332"/>
          </a:xfrm>
          <a:prstGeom prst="rect">
            <a:avLst/>
          </a:prstGeom>
          <a:noFill/>
        </p:spPr>
        <p:txBody>
          <a:bodyPr wrap="square" rtlCol="0">
            <a:spAutoFit/>
          </a:bodyPr>
          <a:lstStyle/>
          <a:p>
            <a:r>
              <a:rPr lang="en-IN" sz="1600" dirty="0">
                <a:solidFill>
                  <a:schemeClr val="bg1">
                    <a:lumMod val="65000"/>
                  </a:schemeClr>
                </a:solidFill>
              </a:rPr>
              <a:t>11</a:t>
            </a:r>
            <a:r>
              <a:rPr lang="en-IN" sz="1600" baseline="30000" dirty="0">
                <a:solidFill>
                  <a:schemeClr val="bg1">
                    <a:lumMod val="65000"/>
                  </a:schemeClr>
                </a:solidFill>
              </a:rPr>
              <a:t>th</a:t>
            </a:r>
            <a:r>
              <a:rPr lang="en-IN" sz="1600" dirty="0">
                <a:solidFill>
                  <a:schemeClr val="bg1">
                    <a:lumMod val="65000"/>
                  </a:schemeClr>
                </a:solidFill>
              </a:rPr>
              <a:t> -20</a:t>
            </a:r>
            <a:r>
              <a:rPr lang="en-IN" sz="1600" baseline="30000" dirty="0">
                <a:solidFill>
                  <a:schemeClr val="bg1">
                    <a:lumMod val="65000"/>
                  </a:schemeClr>
                </a:solidFill>
              </a:rPr>
              <a:t>th</a:t>
            </a:r>
            <a:r>
              <a:rPr lang="en-IN" dirty="0">
                <a:solidFill>
                  <a:schemeClr val="bg1">
                    <a:lumMod val="65000"/>
                  </a:schemeClr>
                </a:solidFill>
              </a:rPr>
              <a:t> </a:t>
            </a:r>
            <a:endParaRPr lang="en-IN" sz="2000" dirty="0">
              <a:solidFill>
                <a:schemeClr val="bg1">
                  <a:lumMod val="65000"/>
                </a:schemeClr>
              </a:solidFill>
            </a:endParaRPr>
          </a:p>
        </p:txBody>
      </p:sp>
      <p:sp>
        <p:nvSpPr>
          <p:cNvPr id="65" name="TextBox 64">
            <a:extLst>
              <a:ext uri="{FF2B5EF4-FFF2-40B4-BE49-F238E27FC236}">
                <a16:creationId xmlns:a16="http://schemas.microsoft.com/office/drawing/2014/main" id="{612B6C02-4C26-4E39-AAF5-E77EF744C4FA}"/>
              </a:ext>
            </a:extLst>
          </p:cNvPr>
          <p:cNvSpPr txBox="1"/>
          <p:nvPr/>
        </p:nvSpPr>
        <p:spPr>
          <a:xfrm>
            <a:off x="6804309" y="6066488"/>
            <a:ext cx="1023403" cy="338554"/>
          </a:xfrm>
          <a:prstGeom prst="rect">
            <a:avLst/>
          </a:prstGeom>
          <a:noFill/>
        </p:spPr>
        <p:txBody>
          <a:bodyPr wrap="square" rtlCol="0">
            <a:spAutoFit/>
          </a:bodyPr>
          <a:lstStyle/>
          <a:p>
            <a:r>
              <a:rPr lang="en-IN" sz="1600" dirty="0">
                <a:solidFill>
                  <a:schemeClr val="bg1">
                    <a:lumMod val="65000"/>
                  </a:schemeClr>
                </a:solidFill>
              </a:rPr>
              <a:t>11</a:t>
            </a:r>
            <a:r>
              <a:rPr lang="en-IN" sz="1600" baseline="30000" dirty="0">
                <a:solidFill>
                  <a:schemeClr val="bg1">
                    <a:lumMod val="65000"/>
                  </a:schemeClr>
                </a:solidFill>
              </a:rPr>
              <a:t>th </a:t>
            </a:r>
            <a:r>
              <a:rPr lang="en-IN" sz="1600" dirty="0">
                <a:solidFill>
                  <a:schemeClr val="bg1">
                    <a:lumMod val="65000"/>
                  </a:schemeClr>
                </a:solidFill>
              </a:rPr>
              <a:t>- 20</a:t>
            </a:r>
            <a:r>
              <a:rPr lang="en-IN" sz="1600" baseline="30000" dirty="0">
                <a:solidFill>
                  <a:schemeClr val="bg1">
                    <a:lumMod val="65000"/>
                  </a:schemeClr>
                </a:solidFill>
              </a:rPr>
              <a:t>th</a:t>
            </a:r>
            <a:r>
              <a:rPr lang="en-IN" sz="1600" dirty="0">
                <a:solidFill>
                  <a:schemeClr val="bg1">
                    <a:lumMod val="65000"/>
                  </a:schemeClr>
                </a:solidFill>
              </a:rPr>
              <a:t> </a:t>
            </a:r>
            <a:endParaRPr lang="en-IN" dirty="0">
              <a:solidFill>
                <a:schemeClr val="bg1">
                  <a:lumMod val="65000"/>
                </a:schemeClr>
              </a:solidFill>
            </a:endParaRPr>
          </a:p>
        </p:txBody>
      </p:sp>
      <p:sp>
        <p:nvSpPr>
          <p:cNvPr id="66" name="TextBox 65">
            <a:extLst>
              <a:ext uri="{FF2B5EF4-FFF2-40B4-BE49-F238E27FC236}">
                <a16:creationId xmlns:a16="http://schemas.microsoft.com/office/drawing/2014/main" id="{D230DCE0-B393-4093-B669-590F74626018}"/>
              </a:ext>
            </a:extLst>
          </p:cNvPr>
          <p:cNvSpPr txBox="1"/>
          <p:nvPr/>
        </p:nvSpPr>
        <p:spPr>
          <a:xfrm>
            <a:off x="7884785" y="6062958"/>
            <a:ext cx="1013990" cy="338554"/>
          </a:xfrm>
          <a:prstGeom prst="rect">
            <a:avLst/>
          </a:prstGeom>
          <a:noFill/>
        </p:spPr>
        <p:txBody>
          <a:bodyPr wrap="square" rtlCol="0">
            <a:spAutoFit/>
          </a:bodyPr>
          <a:lstStyle/>
          <a:p>
            <a:r>
              <a:rPr lang="en-IN" sz="1600" dirty="0">
                <a:solidFill>
                  <a:schemeClr val="bg1">
                    <a:lumMod val="65000"/>
                  </a:schemeClr>
                </a:solidFill>
              </a:rPr>
              <a:t>21</a:t>
            </a:r>
            <a:r>
              <a:rPr lang="en-IN" sz="1600" baseline="30000" dirty="0">
                <a:solidFill>
                  <a:schemeClr val="bg1">
                    <a:lumMod val="65000"/>
                  </a:schemeClr>
                </a:solidFill>
              </a:rPr>
              <a:t>st</a:t>
            </a:r>
            <a:r>
              <a:rPr lang="en-IN" sz="1600" dirty="0">
                <a:solidFill>
                  <a:schemeClr val="bg1">
                    <a:lumMod val="65000"/>
                  </a:schemeClr>
                </a:solidFill>
              </a:rPr>
              <a:t> -30</a:t>
            </a:r>
            <a:r>
              <a:rPr lang="en-IN" sz="1600" baseline="30000" dirty="0">
                <a:solidFill>
                  <a:schemeClr val="bg1">
                    <a:lumMod val="65000"/>
                  </a:schemeClr>
                </a:solidFill>
              </a:rPr>
              <a:t>th</a:t>
            </a:r>
            <a:r>
              <a:rPr lang="en-IN" sz="1600" dirty="0">
                <a:solidFill>
                  <a:schemeClr val="bg1">
                    <a:lumMod val="65000"/>
                  </a:schemeClr>
                </a:solidFill>
              </a:rPr>
              <a:t> </a:t>
            </a:r>
            <a:endParaRPr lang="en-IN" dirty="0">
              <a:solidFill>
                <a:schemeClr val="bg1">
                  <a:lumMod val="65000"/>
                </a:schemeClr>
              </a:solidFill>
            </a:endParaRPr>
          </a:p>
        </p:txBody>
      </p:sp>
      <p:sp>
        <p:nvSpPr>
          <p:cNvPr id="67" name="TextBox 66">
            <a:extLst>
              <a:ext uri="{FF2B5EF4-FFF2-40B4-BE49-F238E27FC236}">
                <a16:creationId xmlns:a16="http://schemas.microsoft.com/office/drawing/2014/main" id="{4CE12E73-668E-41B2-A0E2-FE3715F58DE7}"/>
              </a:ext>
            </a:extLst>
          </p:cNvPr>
          <p:cNvSpPr txBox="1"/>
          <p:nvPr/>
        </p:nvSpPr>
        <p:spPr>
          <a:xfrm>
            <a:off x="8867021" y="6053021"/>
            <a:ext cx="935321" cy="338554"/>
          </a:xfrm>
          <a:prstGeom prst="rect">
            <a:avLst/>
          </a:prstGeom>
          <a:noFill/>
        </p:spPr>
        <p:txBody>
          <a:bodyPr wrap="square" rtlCol="0">
            <a:spAutoFit/>
          </a:bodyPr>
          <a:lstStyle/>
          <a:p>
            <a:r>
              <a:rPr lang="en-IN" sz="1600" dirty="0">
                <a:solidFill>
                  <a:schemeClr val="bg1">
                    <a:lumMod val="65000"/>
                  </a:schemeClr>
                </a:solidFill>
              </a:rPr>
              <a:t>1</a:t>
            </a:r>
            <a:r>
              <a:rPr lang="en-IN" sz="1600" baseline="30000" dirty="0">
                <a:solidFill>
                  <a:schemeClr val="bg1">
                    <a:lumMod val="65000"/>
                  </a:schemeClr>
                </a:solidFill>
              </a:rPr>
              <a:t>st</a:t>
            </a:r>
            <a:r>
              <a:rPr lang="en-IN" sz="1600" dirty="0">
                <a:solidFill>
                  <a:schemeClr val="bg1">
                    <a:lumMod val="65000"/>
                  </a:schemeClr>
                </a:solidFill>
              </a:rPr>
              <a:t> -10</a:t>
            </a:r>
            <a:r>
              <a:rPr lang="en-IN" sz="1600" baseline="30000" dirty="0">
                <a:solidFill>
                  <a:schemeClr val="bg1">
                    <a:lumMod val="65000"/>
                  </a:schemeClr>
                </a:solidFill>
              </a:rPr>
              <a:t>th</a:t>
            </a:r>
            <a:r>
              <a:rPr lang="en-IN" sz="1600" dirty="0">
                <a:solidFill>
                  <a:schemeClr val="bg1">
                    <a:lumMod val="65000"/>
                  </a:schemeClr>
                </a:solidFill>
              </a:rPr>
              <a:t> </a:t>
            </a:r>
            <a:endParaRPr lang="en-IN" dirty="0">
              <a:solidFill>
                <a:schemeClr val="bg1">
                  <a:lumMod val="65000"/>
                </a:schemeClr>
              </a:solidFill>
            </a:endParaRPr>
          </a:p>
        </p:txBody>
      </p:sp>
      <p:sp>
        <p:nvSpPr>
          <p:cNvPr id="68" name="TextBox 67">
            <a:extLst>
              <a:ext uri="{FF2B5EF4-FFF2-40B4-BE49-F238E27FC236}">
                <a16:creationId xmlns:a16="http://schemas.microsoft.com/office/drawing/2014/main" id="{D5FDB367-1E9F-427D-84C3-6524EFA70D7E}"/>
              </a:ext>
            </a:extLst>
          </p:cNvPr>
          <p:cNvSpPr txBox="1"/>
          <p:nvPr/>
        </p:nvSpPr>
        <p:spPr>
          <a:xfrm>
            <a:off x="9916488" y="6009009"/>
            <a:ext cx="947028" cy="338554"/>
          </a:xfrm>
          <a:prstGeom prst="rect">
            <a:avLst/>
          </a:prstGeom>
          <a:noFill/>
        </p:spPr>
        <p:txBody>
          <a:bodyPr wrap="square" rtlCol="0">
            <a:spAutoFit/>
          </a:bodyPr>
          <a:lstStyle/>
          <a:p>
            <a:r>
              <a:rPr lang="en-IN" sz="1600" dirty="0">
                <a:solidFill>
                  <a:schemeClr val="bg1">
                    <a:lumMod val="65000"/>
                  </a:schemeClr>
                </a:solidFill>
              </a:rPr>
              <a:t>11</a:t>
            </a:r>
            <a:r>
              <a:rPr lang="en-IN" sz="1600" baseline="30000" dirty="0">
                <a:solidFill>
                  <a:schemeClr val="bg1">
                    <a:lumMod val="65000"/>
                  </a:schemeClr>
                </a:solidFill>
              </a:rPr>
              <a:t>th</a:t>
            </a:r>
            <a:r>
              <a:rPr lang="en-IN" sz="1600" dirty="0">
                <a:solidFill>
                  <a:schemeClr val="bg1">
                    <a:lumMod val="65000"/>
                  </a:schemeClr>
                </a:solidFill>
              </a:rPr>
              <a:t> -20</a:t>
            </a:r>
            <a:r>
              <a:rPr lang="en-IN" sz="1600" baseline="30000" dirty="0">
                <a:solidFill>
                  <a:schemeClr val="bg1">
                    <a:lumMod val="65000"/>
                  </a:schemeClr>
                </a:solidFill>
              </a:rPr>
              <a:t>th</a:t>
            </a:r>
            <a:r>
              <a:rPr lang="en-IN" sz="1600" dirty="0">
                <a:solidFill>
                  <a:schemeClr val="bg1">
                    <a:lumMod val="65000"/>
                  </a:schemeClr>
                </a:solidFill>
              </a:rPr>
              <a:t> </a:t>
            </a:r>
            <a:endParaRPr lang="en-IN" dirty="0">
              <a:solidFill>
                <a:schemeClr val="bg1">
                  <a:lumMod val="65000"/>
                </a:schemeClr>
              </a:solidFill>
            </a:endParaRPr>
          </a:p>
        </p:txBody>
      </p:sp>
      <p:sp>
        <p:nvSpPr>
          <p:cNvPr id="69" name="TextBox 68">
            <a:extLst>
              <a:ext uri="{FF2B5EF4-FFF2-40B4-BE49-F238E27FC236}">
                <a16:creationId xmlns:a16="http://schemas.microsoft.com/office/drawing/2014/main" id="{99EEF909-8B9D-4032-BFCC-067A834E1D08}"/>
              </a:ext>
            </a:extLst>
          </p:cNvPr>
          <p:cNvSpPr txBox="1"/>
          <p:nvPr/>
        </p:nvSpPr>
        <p:spPr>
          <a:xfrm>
            <a:off x="10877210" y="5987563"/>
            <a:ext cx="1221096" cy="338554"/>
          </a:xfrm>
          <a:prstGeom prst="rect">
            <a:avLst/>
          </a:prstGeom>
          <a:noFill/>
        </p:spPr>
        <p:txBody>
          <a:bodyPr wrap="square" rtlCol="0">
            <a:spAutoFit/>
          </a:bodyPr>
          <a:lstStyle/>
          <a:p>
            <a:r>
              <a:rPr lang="en-IN" sz="1600" dirty="0">
                <a:solidFill>
                  <a:schemeClr val="bg1">
                    <a:lumMod val="65000"/>
                  </a:schemeClr>
                </a:solidFill>
              </a:rPr>
              <a:t>21</a:t>
            </a:r>
            <a:r>
              <a:rPr lang="en-IN" sz="1600" baseline="30000" dirty="0">
                <a:solidFill>
                  <a:schemeClr val="bg1">
                    <a:lumMod val="65000"/>
                  </a:schemeClr>
                </a:solidFill>
              </a:rPr>
              <a:t>st</a:t>
            </a:r>
            <a:r>
              <a:rPr lang="en-IN" sz="1600" dirty="0">
                <a:solidFill>
                  <a:schemeClr val="bg1">
                    <a:lumMod val="65000"/>
                  </a:schemeClr>
                </a:solidFill>
              </a:rPr>
              <a:t> -31</a:t>
            </a:r>
            <a:r>
              <a:rPr lang="en-IN" sz="1600" baseline="30000" dirty="0">
                <a:solidFill>
                  <a:schemeClr val="bg1">
                    <a:lumMod val="65000"/>
                  </a:schemeClr>
                </a:solidFill>
              </a:rPr>
              <a:t>st</a:t>
            </a:r>
            <a:endParaRPr lang="en-IN" dirty="0">
              <a:solidFill>
                <a:schemeClr val="bg1">
                  <a:lumMod val="65000"/>
                </a:schemeClr>
              </a:solidFill>
            </a:endParaRPr>
          </a:p>
        </p:txBody>
      </p:sp>
      <p:pic>
        <p:nvPicPr>
          <p:cNvPr id="34" name="Picture 33">
            <a:extLst>
              <a:ext uri="{FF2B5EF4-FFF2-40B4-BE49-F238E27FC236}">
                <a16:creationId xmlns:a16="http://schemas.microsoft.com/office/drawing/2014/main" id="{09C5B995-503B-4F58-B036-D49F8D68434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95" y="7298399"/>
            <a:ext cx="12192000" cy="68304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502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ppt_y</p:attrName>
                                        </p:attrNameLst>
                                      </p:cBhvr>
                                      <p:tavLst>
                                        <p:tav tm="0">
                                          <p:val>
                                            <p:strVal val="#ppt_y+#ppt_h*1.125000"/>
                                          </p:val>
                                        </p:tav>
                                        <p:tav tm="100000">
                                          <p:val>
                                            <p:strVal val="#ppt_y"/>
                                          </p:val>
                                        </p:tav>
                                      </p:tavLst>
                                    </p:anim>
                                    <p:animEffect transition="in" filter="wipe(up)">
                                      <p:cBhvr>
                                        <p:cTn id="12" dur="500"/>
                                        <p:tgtEl>
                                          <p:spTgt spid="4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ppt_y</p:attrName>
                                        </p:attrNameLst>
                                      </p:cBhvr>
                                      <p:tavLst>
                                        <p:tav tm="0">
                                          <p:val>
                                            <p:strVal val="#ppt_y+#ppt_h*1.125000"/>
                                          </p:val>
                                        </p:tav>
                                        <p:tav tm="100000">
                                          <p:val>
                                            <p:strVal val="#ppt_y"/>
                                          </p:val>
                                        </p:tav>
                                      </p:tavLst>
                                    </p:anim>
                                    <p:animEffect transition="in" filter="wipe(up)">
                                      <p:cBhvr>
                                        <p:cTn id="16" dur="500"/>
                                        <p:tgtEl>
                                          <p:spTgt spid="4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p:tgtEl>
                                          <p:spTgt spid="45"/>
                                        </p:tgtEl>
                                        <p:attrNameLst>
                                          <p:attrName>ppt_y</p:attrName>
                                        </p:attrNameLst>
                                      </p:cBhvr>
                                      <p:tavLst>
                                        <p:tav tm="0">
                                          <p:val>
                                            <p:strVal val="#ppt_y+#ppt_h*1.125000"/>
                                          </p:val>
                                        </p:tav>
                                        <p:tav tm="100000">
                                          <p:val>
                                            <p:strVal val="#ppt_y"/>
                                          </p:val>
                                        </p:tav>
                                      </p:tavLst>
                                    </p:anim>
                                    <p:animEffect transition="in" filter="wipe(up)">
                                      <p:cBhvr>
                                        <p:cTn id="20" dur="500"/>
                                        <p:tgtEl>
                                          <p:spTgt spid="45"/>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p:tgtEl>
                                          <p:spTgt spid="61"/>
                                        </p:tgtEl>
                                        <p:attrNameLst>
                                          <p:attrName>ppt_y</p:attrName>
                                        </p:attrNameLst>
                                      </p:cBhvr>
                                      <p:tavLst>
                                        <p:tav tm="0">
                                          <p:val>
                                            <p:strVal val="#ppt_y+#ppt_h*1.125000"/>
                                          </p:val>
                                        </p:tav>
                                        <p:tav tm="100000">
                                          <p:val>
                                            <p:strVal val="#ppt_y"/>
                                          </p:val>
                                        </p:tav>
                                      </p:tavLst>
                                    </p:anim>
                                    <p:animEffect transition="in" filter="wipe(up)">
                                      <p:cBhvr>
                                        <p:cTn id="24" dur="500"/>
                                        <p:tgtEl>
                                          <p:spTgt spid="61"/>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p:tgtEl>
                                          <p:spTgt spid="43"/>
                                        </p:tgtEl>
                                        <p:attrNameLst>
                                          <p:attrName>ppt_y</p:attrName>
                                        </p:attrNameLst>
                                      </p:cBhvr>
                                      <p:tavLst>
                                        <p:tav tm="0">
                                          <p:val>
                                            <p:strVal val="#ppt_y+#ppt_h*1.125000"/>
                                          </p:val>
                                        </p:tav>
                                        <p:tav tm="100000">
                                          <p:val>
                                            <p:strVal val="#ppt_y"/>
                                          </p:val>
                                        </p:tav>
                                      </p:tavLst>
                                    </p:anim>
                                    <p:animEffect transition="in" filter="wipe(up)">
                                      <p:cBhvr>
                                        <p:cTn id="28" dur="500"/>
                                        <p:tgtEl>
                                          <p:spTgt spid="43"/>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p:tgtEl>
                                          <p:spTgt spid="60"/>
                                        </p:tgtEl>
                                        <p:attrNameLst>
                                          <p:attrName>ppt_y</p:attrName>
                                        </p:attrNameLst>
                                      </p:cBhvr>
                                      <p:tavLst>
                                        <p:tav tm="0">
                                          <p:val>
                                            <p:strVal val="#ppt_y+#ppt_h*1.125000"/>
                                          </p:val>
                                        </p:tav>
                                        <p:tav tm="100000">
                                          <p:val>
                                            <p:strVal val="#ppt_y"/>
                                          </p:val>
                                        </p:tav>
                                      </p:tavLst>
                                    </p:anim>
                                    <p:animEffect transition="in" filter="wipe(up)">
                                      <p:cBhvr>
                                        <p:cTn id="32" dur="500"/>
                                        <p:tgtEl>
                                          <p:spTgt spid="60"/>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p:tgtEl>
                                          <p:spTgt spid="49"/>
                                        </p:tgtEl>
                                        <p:attrNameLst>
                                          <p:attrName>ppt_y</p:attrName>
                                        </p:attrNameLst>
                                      </p:cBhvr>
                                      <p:tavLst>
                                        <p:tav tm="0">
                                          <p:val>
                                            <p:strVal val="#ppt_y+#ppt_h*1.125000"/>
                                          </p:val>
                                        </p:tav>
                                        <p:tav tm="100000">
                                          <p:val>
                                            <p:strVal val="#ppt_y"/>
                                          </p:val>
                                        </p:tav>
                                      </p:tavLst>
                                    </p:anim>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down)">
                                      <p:cBhvr>
                                        <p:cTn id="6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45" grpId="0" animBg="1"/>
      <p:bldP spid="47" grpId="0" animBg="1"/>
      <p:bldP spid="48" grpId="0" animBg="1"/>
      <p:bldP spid="49" grpId="0" animBg="1"/>
      <p:bldP spid="60"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alpha val="4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6936249-7B3A-4365-94F7-24B32B7B98AE}"/>
              </a:ext>
            </a:extLst>
          </p:cNvPr>
          <p:cNvSpPr txBox="1"/>
          <p:nvPr/>
        </p:nvSpPr>
        <p:spPr>
          <a:xfrm>
            <a:off x="379834" y="1172243"/>
            <a:ext cx="11721970" cy="5088509"/>
          </a:xfrm>
          <a:prstGeom prst="rect">
            <a:avLst/>
          </a:prstGeom>
          <a:noFill/>
        </p:spPr>
        <p:txBody>
          <a:bodyPr wrap="square">
            <a:spAutoFit/>
          </a:bodyPr>
          <a:lstStyle/>
          <a:p>
            <a:pPr marR="40005" algn="just">
              <a:lnSpc>
                <a:spcPct val="107000"/>
              </a:lnSpc>
            </a:pPr>
            <a:r>
              <a:rPr lang="en-IN" sz="1800" b="1" kern="0" dirty="0">
                <a:solidFill>
                  <a:srgbClr val="000000"/>
                </a:solidFill>
                <a:effectLst/>
                <a:latin typeface="Times New Roman" panose="02020603050405020304" pitchFamily="18" charset="0"/>
                <a:ea typeface="Times New Roman" panose="02020603050405020304" pitchFamily="18" charset="0"/>
              </a:rPr>
              <a:t> </a:t>
            </a:r>
            <a:r>
              <a:rPr lang="en-US" sz="1800" b="0" kern="0" dirty="0">
                <a:solidFill>
                  <a:schemeClr val="tx1">
                    <a:lumMod val="85000"/>
                    <a:lumOff val="15000"/>
                  </a:schemeClr>
                </a:solidFill>
                <a:effectLst/>
                <a:latin typeface="Times New Roman" panose="02020603050405020304" pitchFamily="18" charset="0"/>
                <a:ea typeface="Times New Roman" panose="02020603050405020304" pitchFamily="18" charset="0"/>
              </a:rPr>
              <a:t>[1] </a:t>
            </a:r>
            <a:r>
              <a:rPr lang="en-IN" sz="1800" b="0" kern="0" dirty="0" err="1">
                <a:solidFill>
                  <a:schemeClr val="tx1">
                    <a:lumMod val="85000"/>
                    <a:lumOff val="15000"/>
                  </a:schemeClr>
                </a:solidFill>
                <a:effectLst/>
                <a:latin typeface="Times New Roman" panose="02020603050405020304" pitchFamily="18" charset="0"/>
                <a:ea typeface="Times New Roman" panose="02020603050405020304" pitchFamily="18" charset="0"/>
              </a:rPr>
              <a:t>Damitha</a:t>
            </a:r>
            <a:r>
              <a:rPr lang="en-IN" sz="1800" b="0" kern="0" dirty="0">
                <a:solidFill>
                  <a:schemeClr val="tx1">
                    <a:lumMod val="85000"/>
                    <a:lumOff val="15000"/>
                  </a:schemeClr>
                </a:solidFill>
                <a:effectLst/>
                <a:latin typeface="Times New Roman" panose="02020603050405020304" pitchFamily="18" charset="0"/>
                <a:ea typeface="Times New Roman" panose="02020603050405020304" pitchFamily="18" charset="0"/>
              </a:rPr>
              <a:t> Bandara - Assistant Professor of Supply Chain Management Albany State University, Albany, GA. USA College of Business ; Operation </a:t>
            </a:r>
            <a:r>
              <a:rPr lang="en-IN" sz="1800" b="0" kern="0" dirty="0" err="1">
                <a:solidFill>
                  <a:schemeClr val="tx1">
                    <a:lumMod val="85000"/>
                    <a:lumOff val="15000"/>
                  </a:schemeClr>
                </a:solidFill>
                <a:effectLst/>
                <a:latin typeface="Times New Roman" panose="02020603050405020304" pitchFamily="18" charset="0"/>
                <a:ea typeface="Times New Roman" panose="02020603050405020304" pitchFamily="18" charset="0"/>
              </a:rPr>
              <a:t>analyzing</a:t>
            </a:r>
            <a:r>
              <a:rPr lang="en-IN" sz="1800" b="0" kern="0" dirty="0">
                <a:solidFill>
                  <a:schemeClr val="tx1">
                    <a:lumMod val="85000"/>
                    <a:lumOff val="15000"/>
                  </a:schemeClr>
                </a:solidFill>
                <a:effectLst/>
                <a:latin typeface="Times New Roman" panose="02020603050405020304" pitchFamily="18" charset="0"/>
                <a:ea typeface="Times New Roman" panose="02020603050405020304" pitchFamily="18" charset="0"/>
              </a:rPr>
              <a:t> and Application on the travelling Salesman Problem.</a:t>
            </a:r>
            <a:r>
              <a:rPr lang="en-IN" sz="1800" b="1" kern="0" dirty="0">
                <a:solidFill>
                  <a:schemeClr val="tx1">
                    <a:lumMod val="85000"/>
                    <a:lumOff val="15000"/>
                  </a:schemeClr>
                </a:solidFill>
                <a:effectLst/>
                <a:latin typeface="Times New Roman" panose="02020603050405020304" pitchFamily="18" charset="0"/>
                <a:ea typeface="Times New Roman" panose="02020603050405020304" pitchFamily="18" charset="0"/>
              </a:rPr>
              <a:t> </a:t>
            </a:r>
            <a:r>
              <a:rPr lang="en-US" sz="1800" b="0" u="sng" kern="0" dirty="0">
                <a:solidFill>
                  <a:srgbClr val="0070C0"/>
                </a:solidFill>
                <a:effectLst/>
                <a:latin typeface="Times New Roman" panose="02020603050405020304" pitchFamily="18" charset="0"/>
                <a:ea typeface="Times New Roman" panose="02020603050405020304" pitchFamily="18" charset="0"/>
              </a:rPr>
              <a:t>(</a:t>
            </a:r>
            <a:r>
              <a:rPr lang="en-IN" sz="1800" b="0" u="sng" kern="0" dirty="0">
                <a:solidFill>
                  <a:srgbClr val="0070C0"/>
                </a:solidFill>
                <a:effectLst/>
                <a:latin typeface="Times New Roman" panose="02020603050405020304" pitchFamily="18" charset="0"/>
                <a:ea typeface="Times New Roman" panose="02020603050405020304" pitchFamily="18" charset="0"/>
              </a:rPr>
              <a:t>https://airccse.com/oraj/papers/4417oraj02.pdf)</a:t>
            </a:r>
            <a:endParaRPr lang="en-IN" sz="1800" b="1" kern="0" dirty="0">
              <a:solidFill>
                <a:srgbClr val="000000"/>
              </a:solidFill>
              <a:effectLst/>
              <a:latin typeface="Times New Roman" panose="02020603050405020304" pitchFamily="18" charset="0"/>
              <a:ea typeface="Times New Roman" panose="02020603050405020304" pitchFamily="18" charset="0"/>
            </a:endParaRPr>
          </a:p>
          <a:p>
            <a:pPr marR="40005" algn="just">
              <a:lnSpc>
                <a:spcPct val="107000"/>
              </a:lnSpc>
            </a:pPr>
            <a:r>
              <a:rPr lang="en-IN" sz="1800" b="0" kern="0" dirty="0">
                <a:solidFill>
                  <a:srgbClr val="000000"/>
                </a:solidFill>
                <a:effectLst/>
                <a:latin typeface="Times New Roman" panose="02020603050405020304" pitchFamily="18" charset="0"/>
                <a:ea typeface="Times New Roman" panose="02020603050405020304" pitchFamily="18" charset="0"/>
              </a:rPr>
              <a:t> </a:t>
            </a:r>
            <a:endParaRPr lang="en-IN" sz="1800" b="1" kern="0" dirty="0">
              <a:solidFill>
                <a:srgbClr val="000000"/>
              </a:solidFill>
              <a:effectLst/>
              <a:latin typeface="Times New Roman" panose="02020603050405020304" pitchFamily="18" charset="0"/>
              <a:ea typeface="Times New Roman" panose="02020603050405020304" pitchFamily="18" charset="0"/>
            </a:endParaRPr>
          </a:p>
          <a:p>
            <a:pPr marR="40005" algn="just">
              <a:lnSpc>
                <a:spcPct val="107000"/>
              </a:lnSpc>
            </a:pPr>
            <a:r>
              <a:rPr lang="en-IN" sz="1800" b="0" kern="0" dirty="0">
                <a:solidFill>
                  <a:schemeClr val="tx1">
                    <a:lumMod val="85000"/>
                    <a:lumOff val="15000"/>
                  </a:schemeClr>
                </a:solidFill>
                <a:effectLst/>
                <a:latin typeface="Times New Roman" panose="02020603050405020304" pitchFamily="18" charset="0"/>
                <a:ea typeface="Times New Roman" panose="02020603050405020304" pitchFamily="18" charset="0"/>
              </a:rPr>
              <a:t>[2] Margaret Rouse - IT professionals at Whalts.com</a:t>
            </a:r>
            <a:r>
              <a:rPr lang="en-US" sz="1800" b="0" kern="0" dirty="0">
                <a:solidFill>
                  <a:schemeClr val="tx1">
                    <a:lumMod val="85000"/>
                    <a:lumOff val="15000"/>
                  </a:schemeClr>
                </a:solidFill>
                <a:effectLst/>
                <a:latin typeface="Times New Roman" panose="02020603050405020304" pitchFamily="18" charset="0"/>
                <a:ea typeface="Times New Roman" panose="02020603050405020304" pitchFamily="18" charset="0"/>
              </a:rPr>
              <a:t>Technical Writer and Director, WhatIs.com — TechTarget United States , application of Kruskal algorithm problem.</a:t>
            </a:r>
            <a:r>
              <a:rPr lang="en-US" sz="1800" b="0" kern="0" dirty="0">
                <a:solidFill>
                  <a:srgbClr val="000000"/>
                </a:solidFill>
                <a:effectLst/>
                <a:latin typeface="Times New Roman" panose="02020603050405020304" pitchFamily="18" charset="0"/>
                <a:ea typeface="Times New Roman" panose="02020603050405020304" pitchFamily="18" charset="0"/>
              </a:rPr>
              <a:t> </a:t>
            </a:r>
            <a:r>
              <a:rPr lang="en-US" sz="1800" b="0" u="sng" kern="0" dirty="0">
                <a:solidFill>
                  <a:srgbClr val="0070C0"/>
                </a:solidFill>
                <a:effectLst/>
                <a:latin typeface="Times New Roman" panose="02020603050405020304" pitchFamily="18" charset="0"/>
                <a:ea typeface="Times New Roman" panose="02020603050405020304" pitchFamily="18" charset="0"/>
              </a:rPr>
              <a:t>(https://www.techtarget.com/contributor/Margaret-Rouse)</a:t>
            </a:r>
            <a:endParaRPr lang="en-IN" sz="1800" b="1" kern="0" dirty="0">
              <a:solidFill>
                <a:srgbClr val="000000"/>
              </a:solidFill>
              <a:effectLst/>
              <a:latin typeface="Times New Roman" panose="02020603050405020304" pitchFamily="18" charset="0"/>
              <a:ea typeface="Times New Roman" panose="02020603050405020304" pitchFamily="18" charset="0"/>
            </a:endParaRPr>
          </a:p>
          <a:p>
            <a:pPr marR="40005" algn="just">
              <a:lnSpc>
                <a:spcPct val="107000"/>
              </a:lnSpc>
            </a:pPr>
            <a:r>
              <a:rPr lang="en-IN" sz="1800" b="0" kern="0" dirty="0">
                <a:solidFill>
                  <a:srgbClr val="000000"/>
                </a:solidFill>
                <a:effectLst/>
                <a:latin typeface="Times New Roman" panose="02020603050405020304" pitchFamily="18" charset="0"/>
                <a:ea typeface="Times New Roman" panose="02020603050405020304" pitchFamily="18" charset="0"/>
              </a:rPr>
              <a:t> </a:t>
            </a:r>
            <a:endParaRPr lang="en-IN" sz="1800" b="1" kern="0" dirty="0">
              <a:solidFill>
                <a:srgbClr val="000000"/>
              </a:solidFill>
              <a:effectLst/>
              <a:latin typeface="Times New Roman" panose="02020603050405020304" pitchFamily="18" charset="0"/>
              <a:ea typeface="Times New Roman" panose="02020603050405020304" pitchFamily="18" charset="0"/>
            </a:endParaRPr>
          </a:p>
          <a:p>
            <a:pPr marR="40005" algn="just">
              <a:lnSpc>
                <a:spcPct val="107000"/>
              </a:lnSpc>
            </a:pPr>
            <a:r>
              <a:rPr lang="en-IN" sz="1800" b="0" kern="0" dirty="0">
                <a:solidFill>
                  <a:schemeClr val="tx1">
                    <a:lumMod val="85000"/>
                    <a:lumOff val="15000"/>
                  </a:schemeClr>
                </a:solidFill>
                <a:effectLst/>
                <a:latin typeface="Times New Roman" panose="02020603050405020304" pitchFamily="18" charset="0"/>
                <a:ea typeface="Times New Roman" panose="02020603050405020304" pitchFamily="18" charset="0"/>
              </a:rPr>
              <a:t>[3] Arpit  Mishra</a:t>
            </a:r>
            <a:r>
              <a:rPr lang="en-US" sz="1800" b="0" kern="0" dirty="0">
                <a:solidFill>
                  <a:schemeClr val="tx1">
                    <a:lumMod val="85000"/>
                    <a:lumOff val="15000"/>
                  </a:schemeClr>
                </a:solidFill>
                <a:effectLst/>
                <a:latin typeface="Times New Roman" panose="02020603050405020304" pitchFamily="18" charset="0"/>
                <a:ea typeface="Times New Roman" panose="02020603050405020304" pitchFamily="18" charset="0"/>
              </a:rPr>
              <a:t> - </a:t>
            </a:r>
            <a:r>
              <a:rPr lang="en-IN" sz="1800" b="0" kern="0" dirty="0">
                <a:solidFill>
                  <a:schemeClr val="tx1">
                    <a:lumMod val="85000"/>
                    <a:lumOff val="15000"/>
                  </a:schemeClr>
                </a:solidFill>
                <a:effectLst/>
                <a:latin typeface="Times New Roman" panose="02020603050405020304" pitchFamily="18" charset="0"/>
                <a:ea typeface="Times New Roman" panose="02020603050405020304" pitchFamily="18" charset="0"/>
              </a:rPr>
              <a:t>Empowering developers at </a:t>
            </a:r>
            <a:r>
              <a:rPr lang="en-IN" sz="1800" b="0" kern="0" dirty="0" err="1">
                <a:solidFill>
                  <a:schemeClr val="tx1">
                    <a:lumMod val="85000"/>
                    <a:lumOff val="15000"/>
                  </a:schemeClr>
                </a:solidFill>
                <a:effectLst/>
                <a:latin typeface="Times New Roman" panose="02020603050405020304" pitchFamily="18" charset="0"/>
                <a:ea typeface="Times New Roman" panose="02020603050405020304" pitchFamily="18" charset="0"/>
              </a:rPr>
              <a:t>HackerEarth</a:t>
            </a:r>
            <a:r>
              <a:rPr lang="en-US" sz="1800" b="0" kern="0" dirty="0">
                <a:solidFill>
                  <a:schemeClr val="tx1">
                    <a:lumMod val="85000"/>
                    <a:lumOff val="15000"/>
                  </a:schemeClr>
                </a:solidFill>
                <a:effectLst/>
                <a:latin typeface="Times New Roman" panose="02020603050405020304" pitchFamily="18" charset="0"/>
                <a:ea typeface="Times New Roman" panose="02020603050405020304" pitchFamily="18" charset="0"/>
              </a:rPr>
              <a:t> , Implementation of Kruskal problem and TSP together with real life examples</a:t>
            </a:r>
            <a:r>
              <a:rPr lang="en-US" sz="1800" b="1" kern="0" dirty="0">
                <a:solidFill>
                  <a:schemeClr val="tx1">
                    <a:lumMod val="85000"/>
                    <a:lumOff val="15000"/>
                  </a:schemeClr>
                </a:solidFill>
                <a:effectLst/>
                <a:latin typeface="Times New Roman" panose="02020603050405020304" pitchFamily="18" charset="0"/>
                <a:ea typeface="Times New Roman" panose="02020603050405020304" pitchFamily="18" charset="0"/>
              </a:rPr>
              <a:t>.</a:t>
            </a:r>
            <a:r>
              <a:rPr lang="en-US" sz="1800" b="1" kern="0" dirty="0">
                <a:solidFill>
                  <a:srgbClr val="000000"/>
                </a:solidFill>
                <a:effectLst/>
                <a:latin typeface="Times New Roman" panose="02020603050405020304" pitchFamily="18" charset="0"/>
                <a:ea typeface="Times New Roman" panose="02020603050405020304" pitchFamily="18" charset="0"/>
              </a:rPr>
              <a:t> </a:t>
            </a:r>
            <a:r>
              <a:rPr lang="en-US" sz="1800" b="0" u="sng" kern="0" dirty="0">
                <a:solidFill>
                  <a:srgbClr val="0070C0"/>
                </a:solidFill>
                <a:effectLst/>
                <a:latin typeface="Times New Roman" panose="02020603050405020304" pitchFamily="18" charset="0"/>
                <a:ea typeface="Times New Roman" panose="02020603050405020304" pitchFamily="18" charset="0"/>
              </a:rPr>
              <a:t>(https://www.hackerearth.com/blog/developers/kruskals-minimum-spanning-tree-algorithm-example/)</a:t>
            </a:r>
            <a:endParaRPr lang="en-IN" sz="1800" b="1" kern="0" dirty="0">
              <a:solidFill>
                <a:srgbClr val="000000"/>
              </a:solidFill>
              <a:effectLst/>
              <a:latin typeface="Times New Roman" panose="02020603050405020304" pitchFamily="18" charset="0"/>
              <a:ea typeface="Times New Roman" panose="02020603050405020304" pitchFamily="18" charset="0"/>
            </a:endParaRPr>
          </a:p>
          <a:p>
            <a:pPr marR="40005" algn="just">
              <a:lnSpc>
                <a:spcPct val="107000"/>
              </a:lnSpc>
            </a:pPr>
            <a:r>
              <a:rPr lang="en-US" sz="1800" b="1" kern="0" dirty="0">
                <a:solidFill>
                  <a:srgbClr val="000000"/>
                </a:solidFill>
                <a:effectLst/>
                <a:latin typeface="Times New Roman" panose="02020603050405020304" pitchFamily="18" charset="0"/>
                <a:ea typeface="Times New Roman" panose="02020603050405020304" pitchFamily="18" charset="0"/>
              </a:rPr>
              <a:t> </a:t>
            </a:r>
            <a:endParaRPr lang="en-IN" sz="1800" b="1" kern="0" dirty="0">
              <a:solidFill>
                <a:srgbClr val="000000"/>
              </a:solidFill>
              <a:effectLst/>
              <a:latin typeface="Times New Roman" panose="02020603050405020304" pitchFamily="18" charset="0"/>
              <a:ea typeface="Times New Roman" panose="02020603050405020304" pitchFamily="18" charset="0"/>
            </a:endParaRPr>
          </a:p>
          <a:p>
            <a:pPr marL="6350" marR="38735" indent="-6350" algn="just">
              <a:lnSpc>
                <a:spcPct val="107000"/>
              </a:lnSpc>
              <a:spcAft>
                <a:spcPts val="25"/>
              </a:spcAft>
            </a:pPr>
            <a:r>
              <a:rPr lang="en-US" sz="1800" dirty="0">
                <a:solidFill>
                  <a:schemeClr val="tx1">
                    <a:lumMod val="85000"/>
                    <a:lumOff val="15000"/>
                  </a:schemeClr>
                </a:solidFill>
                <a:effectLst/>
                <a:latin typeface="Times New Roman" panose="02020603050405020304" pitchFamily="18" charset="0"/>
                <a:ea typeface="Times New Roman" panose="02020603050405020304" pitchFamily="18" charset="0"/>
              </a:rPr>
              <a:t>[4] </a:t>
            </a:r>
            <a:r>
              <a:rPr lang="en-US" sz="1800" dirty="0">
                <a:solidFill>
                  <a:schemeClr val="tx1">
                    <a:lumMod val="85000"/>
                    <a:lumOff val="15000"/>
                  </a:schemeClr>
                </a:solidFill>
                <a:effectLst/>
                <a:latin typeface="ff1"/>
                <a:ea typeface="Times New Roman" panose="02020603050405020304" pitchFamily="18" charset="0"/>
              </a:rPr>
              <a:t>Frederick M. </a:t>
            </a:r>
            <a:r>
              <a:rPr lang="en-US" sz="1800" dirty="0" err="1">
                <a:solidFill>
                  <a:schemeClr val="tx1">
                    <a:lumMod val="85000"/>
                    <a:lumOff val="15000"/>
                  </a:schemeClr>
                </a:solidFill>
                <a:effectLst/>
                <a:latin typeface="ff1"/>
                <a:ea typeface="Times New Roman" panose="02020603050405020304" pitchFamily="18" charset="0"/>
              </a:rPr>
              <a:t>Dandure</a:t>
            </a:r>
            <a:r>
              <a:rPr lang="en-US" sz="1800" dirty="0">
                <a:solidFill>
                  <a:schemeClr val="tx1">
                    <a:lumMod val="85000"/>
                    <a:lumOff val="15000"/>
                  </a:schemeClr>
                </a:solidFill>
                <a:effectLst/>
                <a:latin typeface="ff1"/>
                <a:ea typeface="Times New Roman" panose="02020603050405020304" pitchFamily="18" charset="0"/>
              </a:rPr>
              <a:t> ,“</a:t>
            </a:r>
            <a:r>
              <a:rPr lang="en-US" sz="1800" dirty="0">
                <a:solidFill>
                  <a:schemeClr val="tx1">
                    <a:lumMod val="85000"/>
                    <a:lumOff val="15000"/>
                  </a:schemeClr>
                </a:solidFill>
                <a:effectLst/>
                <a:latin typeface="ff3"/>
                <a:ea typeface="Times New Roman" panose="02020603050405020304" pitchFamily="18" charset="0"/>
              </a:rPr>
              <a:t>National University of Science and Technology ” </a:t>
            </a:r>
            <a:r>
              <a:rPr lang="en-US" sz="1800" u="sng" dirty="0">
                <a:solidFill>
                  <a:srgbClr val="0070C0"/>
                </a:solidFill>
                <a:effectLst/>
                <a:latin typeface="ff3"/>
                <a:ea typeface="Times New Roman" panose="02020603050405020304" pitchFamily="18" charset="0"/>
              </a:rPr>
              <a:t>(https://www.researchgate.net/publication/333672845_Route_Planning_using_The_Kruskal's_Algorithm_A_Case_of_Lobels_Bulawayo)</a:t>
            </a:r>
            <a:endParaRPr lang="en-IN" sz="1800" dirty="0">
              <a:solidFill>
                <a:srgbClr val="000000"/>
              </a:solidFill>
              <a:effectLst/>
              <a:latin typeface="Times New Roman" panose="02020603050405020304" pitchFamily="18" charset="0"/>
              <a:ea typeface="Times New Roman" panose="02020603050405020304" pitchFamily="18" charset="0"/>
            </a:endParaRPr>
          </a:p>
          <a:p>
            <a:pPr marL="6350" marR="38735" indent="-6350" algn="just">
              <a:lnSpc>
                <a:spcPct val="107000"/>
              </a:lnSpc>
              <a:spcAft>
                <a:spcPts val="25"/>
              </a:spcAft>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IN" sz="1800" dirty="0">
              <a:solidFill>
                <a:srgbClr val="000000"/>
              </a:solidFill>
              <a:effectLst/>
              <a:latin typeface="Times New Roman" panose="02020603050405020304" pitchFamily="18" charset="0"/>
              <a:ea typeface="Times New Roman" panose="02020603050405020304" pitchFamily="18" charset="0"/>
            </a:endParaRPr>
          </a:p>
          <a:p>
            <a:pPr marL="6350" marR="38735" indent="-6350" algn="l">
              <a:lnSpc>
                <a:spcPct val="103000"/>
              </a:lnSpc>
              <a:spcAft>
                <a:spcPts val="25"/>
              </a:spcAft>
            </a:pPr>
            <a:r>
              <a:rPr lang="en-US" sz="1800" dirty="0">
                <a:solidFill>
                  <a:schemeClr val="tx1">
                    <a:lumMod val="85000"/>
                    <a:lumOff val="15000"/>
                  </a:schemeClr>
                </a:solidFill>
                <a:effectLst/>
                <a:latin typeface="Times New Roman" panose="02020603050405020304" pitchFamily="18" charset="0"/>
                <a:ea typeface="Times New Roman" panose="02020603050405020304" pitchFamily="18" charset="0"/>
              </a:rPr>
              <a:t>[5] </a:t>
            </a:r>
            <a:r>
              <a:rPr lang="en-IN" sz="1800" dirty="0">
                <a:solidFill>
                  <a:schemeClr val="tx1">
                    <a:lumMod val="85000"/>
                    <a:lumOff val="15000"/>
                  </a:schemeClr>
                </a:solidFill>
                <a:effectLst/>
                <a:latin typeface="ff1"/>
                <a:ea typeface="Times New Roman" panose="02020603050405020304" pitchFamily="18" charset="0"/>
              </a:rPr>
              <a:t>Whitsett, D., (2017). </a:t>
            </a:r>
            <a:r>
              <a:rPr lang="en-IN" sz="1800" dirty="0">
                <a:solidFill>
                  <a:schemeClr val="tx1">
                    <a:lumMod val="85000"/>
                    <a:lumOff val="15000"/>
                  </a:schemeClr>
                </a:solidFill>
                <a:effectLst/>
                <a:latin typeface="ff3"/>
                <a:ea typeface="Times New Roman" panose="02020603050405020304" pitchFamily="18" charset="0"/>
              </a:rPr>
              <a:t>Process Flow: Charts , Diagram and Development</a:t>
            </a:r>
            <a:r>
              <a:rPr lang="en-IN" sz="1800" dirty="0">
                <a:solidFill>
                  <a:schemeClr val="tx1">
                    <a:lumMod val="85000"/>
                    <a:lumOff val="15000"/>
                  </a:schemeClr>
                </a:solidFill>
                <a:effectLst/>
                <a:latin typeface="ff1"/>
                <a:ea typeface="Times New Roman" panose="02020603050405020304" pitchFamily="18" charset="0"/>
              </a:rPr>
              <a:t>. Available at:</a:t>
            </a:r>
            <a:endParaRPr lang="en-IN" sz="1800" dirty="0">
              <a:solidFill>
                <a:schemeClr val="tx1">
                  <a:lumMod val="85000"/>
                  <a:lumOff val="15000"/>
                </a:schemeClr>
              </a:solidFill>
              <a:effectLst/>
              <a:latin typeface="Times New Roman" panose="02020603050405020304" pitchFamily="18" charset="0"/>
              <a:ea typeface="Times New Roman" panose="02020603050405020304" pitchFamily="18" charset="0"/>
            </a:endParaRPr>
          </a:p>
          <a:p>
            <a:pPr marL="6350" marR="38735" indent="-6350" algn="l">
              <a:lnSpc>
                <a:spcPct val="103000"/>
              </a:lnSpc>
              <a:spcAft>
                <a:spcPts val="25"/>
              </a:spcAft>
            </a:pPr>
            <a:r>
              <a:rPr lang="en-IN" sz="1800" u="sng" dirty="0">
                <a:solidFill>
                  <a:srgbClr val="0070C0"/>
                </a:solidFill>
                <a:effectLst/>
                <a:latin typeface="ff1"/>
                <a:ea typeface="Times New Roman" panose="02020603050405020304" pitchFamily="18" charset="0"/>
              </a:rPr>
              <a:t>https://study.com/academy/lesson/scrum-process-ﬂow-diagram-development.html</a:t>
            </a:r>
            <a:endParaRPr lang="en-IN" sz="1800" dirty="0">
              <a:solidFill>
                <a:srgbClr val="000000"/>
              </a:solidFill>
              <a:effectLst/>
              <a:latin typeface="Times New Roman" panose="02020603050405020304" pitchFamily="18" charset="0"/>
              <a:ea typeface="Times New Roman" panose="02020603050405020304" pitchFamily="18" charset="0"/>
            </a:endParaRPr>
          </a:p>
          <a:p>
            <a:pPr marL="6350" marR="38735" indent="-6350" algn="just">
              <a:lnSpc>
                <a:spcPct val="107000"/>
              </a:lnSpc>
              <a:spcAft>
                <a:spcPts val="25"/>
              </a:spcAft>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5624B750-615C-4BE2-9E37-805444AD3D60}"/>
              </a:ext>
            </a:extLst>
          </p:cNvPr>
          <p:cNvSpPr txBox="1"/>
          <p:nvPr/>
        </p:nvSpPr>
        <p:spPr>
          <a:xfrm>
            <a:off x="612030" y="303075"/>
            <a:ext cx="6097554" cy="400110"/>
          </a:xfrm>
          <a:prstGeom prst="rect">
            <a:avLst/>
          </a:prstGeom>
          <a:noFill/>
        </p:spPr>
        <p:txBody>
          <a:bodyPr wrap="square">
            <a:spAutoFit/>
          </a:bodyPr>
          <a:lstStyle/>
          <a:p>
            <a:r>
              <a:rPr lang="en-IN" sz="2000" b="1" dirty="0">
                <a:solidFill>
                  <a:srgbClr val="FF0000"/>
                </a:solidFill>
                <a:latin typeface="Baskerville Old Face" panose="02020602080505020303" pitchFamily="18" charset="0"/>
              </a:rPr>
              <a:t>References : -</a:t>
            </a:r>
            <a:endParaRPr lang="en-IN" sz="2000" dirty="0">
              <a:solidFill>
                <a:srgbClr val="FF0000"/>
              </a:solidFill>
            </a:endParaRPr>
          </a:p>
        </p:txBody>
      </p:sp>
      <p:sp>
        <p:nvSpPr>
          <p:cNvPr id="2" name="Rectangle: Rounded Corners 1">
            <a:extLst>
              <a:ext uri="{FF2B5EF4-FFF2-40B4-BE49-F238E27FC236}">
                <a16:creationId xmlns:a16="http://schemas.microsoft.com/office/drawing/2014/main" id="{C93CD554-A6F0-41D6-BB8E-A3CF4FE1F778}"/>
              </a:ext>
            </a:extLst>
          </p:cNvPr>
          <p:cNvSpPr/>
          <p:nvPr/>
        </p:nvSpPr>
        <p:spPr>
          <a:xfrm>
            <a:off x="2991239" y="-165983"/>
            <a:ext cx="5953125" cy="2414661"/>
          </a:xfrm>
          <a:prstGeom prst="roundRect">
            <a:avLst>
              <a:gd name="adj" fmla="val 50000"/>
            </a:avLst>
          </a:prstGeom>
          <a:blipFill dpi="0" rotWithShape="1">
            <a:blip r:embed="rId2">
              <a:alphaModFix amt="18000"/>
              <a:extLst>
                <a:ext uri="{28A0092B-C50C-407E-A947-70E740481C1C}">
                  <a14:useLocalDpi xmlns:a14="http://schemas.microsoft.com/office/drawing/2010/main" val="0"/>
                </a:ext>
              </a:extLst>
            </a:blip>
            <a:srcRect/>
            <a:stretch>
              <a:fillRect/>
            </a:stretch>
          </a:blip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tar: 5 Points 2">
            <a:extLst>
              <a:ext uri="{FF2B5EF4-FFF2-40B4-BE49-F238E27FC236}">
                <a16:creationId xmlns:a16="http://schemas.microsoft.com/office/drawing/2014/main" id="{743B31B1-36B8-4886-8A30-CC6D3345CC4B}"/>
              </a:ext>
            </a:extLst>
          </p:cNvPr>
          <p:cNvSpPr/>
          <p:nvPr/>
        </p:nvSpPr>
        <p:spPr>
          <a:xfrm>
            <a:off x="379834" y="303075"/>
            <a:ext cx="219075" cy="325769"/>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89878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vel Themed Flat lay">
            <a:extLst>
              <a:ext uri="{FF2B5EF4-FFF2-40B4-BE49-F238E27FC236}">
                <a16:creationId xmlns:a16="http://schemas.microsoft.com/office/drawing/2014/main" id="{2320BECE-3734-8743-8137-451E559E9974}"/>
              </a:ext>
            </a:extLst>
          </p:cNvPr>
          <p:cNvPicPr>
            <a:picLocks noGrp="1" noChangeAspect="1"/>
          </p:cNvPicPr>
          <p:nvPr>
            <p:ph type="pic" sz="quarter" idx="13"/>
          </p:nvPr>
        </p:nvPicPr>
        <p:blipFill>
          <a:blip r:embed="rId3"/>
          <a:srcRect t="11745" b="11745"/>
          <a:stretch>
            <a:fillRect/>
          </a:stretch>
        </p:blipFill>
        <p:spPr>
          <a:xfrm>
            <a:off x="0" y="1"/>
            <a:ext cx="12184450" cy="6214889"/>
          </a:xfrm>
        </p:spPr>
      </p:pic>
      <p:sp>
        <p:nvSpPr>
          <p:cNvPr id="4" name="Title 3">
            <a:extLst>
              <a:ext uri="{FF2B5EF4-FFF2-40B4-BE49-F238E27FC236}">
                <a16:creationId xmlns:a16="http://schemas.microsoft.com/office/drawing/2014/main" id="{EB516E3E-5EFE-4EBE-B821-28A54E2B1169}"/>
              </a:ext>
            </a:extLst>
          </p:cNvPr>
          <p:cNvSpPr>
            <a:spLocks noGrp="1"/>
          </p:cNvSpPr>
          <p:nvPr>
            <p:ph type="title"/>
          </p:nvPr>
        </p:nvSpPr>
        <p:spPr>
          <a:xfrm>
            <a:off x="662474" y="3750906"/>
            <a:ext cx="5853242" cy="1250700"/>
          </a:xfrm>
        </p:spPr>
        <p:txBody>
          <a:bodyPr anchor="b"/>
          <a:lstStyle/>
          <a:p>
            <a:pPr lvl="0" algn="ctr"/>
            <a:r>
              <a:rPr lang="en-US" dirty="0">
                <a:sym typeface="Bebas"/>
              </a:rPr>
              <a:t>THANK YOU</a:t>
            </a:r>
            <a:endParaRPr lang="en-US" dirty="0"/>
          </a:p>
        </p:txBody>
      </p:sp>
      <p:grpSp>
        <p:nvGrpSpPr>
          <p:cNvPr id="51" name="Group 50" descr="Contact information text box group">
            <a:extLst>
              <a:ext uri="{FF2B5EF4-FFF2-40B4-BE49-F238E27FC236}">
                <a16:creationId xmlns:a16="http://schemas.microsoft.com/office/drawing/2014/main" id="{5440D331-C6D8-D844-8811-5ED6AEB3F4BD}"/>
              </a:ext>
            </a:extLst>
          </p:cNvPr>
          <p:cNvGrpSpPr/>
          <p:nvPr/>
        </p:nvGrpSpPr>
        <p:grpSpPr>
          <a:xfrm>
            <a:off x="9309516" y="502274"/>
            <a:ext cx="2780443" cy="993643"/>
            <a:chOff x="7718027" y="4213936"/>
            <a:chExt cx="2780443" cy="993643"/>
          </a:xfrm>
        </p:grpSpPr>
        <p:grpSp>
          <p:nvGrpSpPr>
            <p:cNvPr id="19" name="Group 18">
              <a:extLst>
                <a:ext uri="{FF2B5EF4-FFF2-40B4-BE49-F238E27FC236}">
                  <a16:creationId xmlns:a16="http://schemas.microsoft.com/office/drawing/2014/main" id="{28D1A7A2-A799-E043-8B93-F66D87909B8A}"/>
                </a:ext>
              </a:extLst>
            </p:cNvPr>
            <p:cNvGrpSpPr/>
            <p:nvPr/>
          </p:nvGrpSpPr>
          <p:grpSpPr>
            <a:xfrm>
              <a:off x="8029588" y="4225347"/>
              <a:ext cx="2468882" cy="982232"/>
              <a:chOff x="6095998" y="4225347"/>
              <a:chExt cx="4707723" cy="982232"/>
            </a:xfrm>
          </p:grpSpPr>
          <p:sp>
            <p:nvSpPr>
              <p:cNvPr id="45" name="Subtitle 2">
                <a:extLst>
                  <a:ext uri="{FF2B5EF4-FFF2-40B4-BE49-F238E27FC236}">
                    <a16:creationId xmlns:a16="http://schemas.microsoft.com/office/drawing/2014/main" id="{6727AF79-CC43-B24F-91AB-59C97C34865E}"/>
                  </a:ext>
                </a:extLst>
              </p:cNvPr>
              <p:cNvSpPr txBox="1">
                <a:spLocks/>
              </p:cNvSpPr>
              <p:nvPr/>
            </p:nvSpPr>
            <p:spPr>
              <a:xfrm>
                <a:off x="6095998" y="4225347"/>
                <a:ext cx="4031470" cy="30904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600" b="1" dirty="0">
                    <a:solidFill>
                      <a:schemeClr val="tx2"/>
                    </a:solidFill>
                    <a:latin typeface="+mj-lt"/>
                    <a:cs typeface="Gill Sans" panose="020B0502020104020203" pitchFamily="34" charset="-79"/>
                  </a:rPr>
                  <a:t>Mr. Sudhanshu Srivastava	</a:t>
                </a:r>
                <a:endParaRPr kumimoji="0" lang="en-US" sz="1600" b="1" u="none" strike="noStrike" kern="1200" cap="none" spc="0" normalizeH="0" baseline="0" noProof="0" dirty="0">
                  <a:ln>
                    <a:noFill/>
                  </a:ln>
                  <a:solidFill>
                    <a:schemeClr val="tx2"/>
                  </a:solidFill>
                  <a:effectLst/>
                  <a:uLnTx/>
                  <a:uFillTx/>
                  <a:latin typeface="+mj-lt"/>
                  <a:cs typeface="Gill Sans" panose="020B0502020104020203" pitchFamily="34" charset="-79"/>
                </a:endParaRPr>
              </a:p>
            </p:txBody>
          </p:sp>
          <p:sp>
            <p:nvSpPr>
              <p:cNvPr id="46" name="Text Placeholder 17">
                <a:extLst>
                  <a:ext uri="{FF2B5EF4-FFF2-40B4-BE49-F238E27FC236}">
                    <a16:creationId xmlns:a16="http://schemas.microsoft.com/office/drawing/2014/main" id="{698B802A-61BF-5142-91CD-EF6EE9F1A68A}"/>
                  </a:ext>
                </a:extLst>
              </p:cNvPr>
              <p:cNvSpPr txBox="1">
                <a:spLocks/>
              </p:cNvSpPr>
              <p:nvPr/>
            </p:nvSpPr>
            <p:spPr>
              <a:xfrm>
                <a:off x="6096002" y="4570697"/>
                <a:ext cx="4031466" cy="2189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600" u="none" strike="noStrike" kern="1200" cap="none" spc="0" normalizeH="0" baseline="0" noProof="0" dirty="0">
                    <a:ln>
                      <a:noFill/>
                    </a:ln>
                    <a:solidFill>
                      <a:schemeClr val="tx2"/>
                    </a:solidFill>
                    <a:effectLst/>
                    <a:uLnTx/>
                    <a:uFillTx/>
                    <a:cs typeface="Gill Sans Light" panose="020B0302020104020203" pitchFamily="34" charset="-79"/>
                  </a:rPr>
                  <a:t>(+91) </a:t>
                </a:r>
                <a:r>
                  <a:rPr lang="en-US" sz="1600" dirty="0">
                    <a:solidFill>
                      <a:schemeClr val="tx2"/>
                    </a:solidFill>
                    <a:cs typeface="Gill Sans Light" panose="020B0302020104020203" pitchFamily="34" charset="-79"/>
                  </a:rPr>
                  <a:t>7017317873</a:t>
                </a:r>
                <a:endParaRPr kumimoji="0" lang="en-US" sz="1600" u="none" strike="noStrike" kern="1200" cap="none" spc="0" normalizeH="0" baseline="0" noProof="0" dirty="0">
                  <a:ln>
                    <a:noFill/>
                  </a:ln>
                  <a:solidFill>
                    <a:schemeClr val="tx2"/>
                  </a:solidFill>
                  <a:effectLst/>
                  <a:uLnTx/>
                  <a:uFillTx/>
                  <a:cs typeface="Gill Sans Light" panose="020B0302020104020203" pitchFamily="34" charset="-79"/>
                </a:endParaRPr>
              </a:p>
            </p:txBody>
          </p:sp>
          <p:sp>
            <p:nvSpPr>
              <p:cNvPr id="47" name="Text Placeholder 18">
                <a:extLst>
                  <a:ext uri="{FF2B5EF4-FFF2-40B4-BE49-F238E27FC236}">
                    <a16:creationId xmlns:a16="http://schemas.microsoft.com/office/drawing/2014/main" id="{22512C4B-7E64-EA4F-9C2C-D59EF00F75BC}"/>
                  </a:ext>
                </a:extLst>
              </p:cNvPr>
              <p:cNvSpPr txBox="1">
                <a:spLocks/>
              </p:cNvSpPr>
              <p:nvPr/>
            </p:nvSpPr>
            <p:spPr>
              <a:xfrm>
                <a:off x="6096002" y="4959929"/>
                <a:ext cx="4707719"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600" u="none" strike="noStrike" kern="1200" cap="none" spc="0" normalizeH="0" baseline="0" noProof="0" dirty="0">
                    <a:ln>
                      <a:noFill/>
                    </a:ln>
                    <a:solidFill>
                      <a:schemeClr val="tx2"/>
                    </a:solidFill>
                    <a:effectLst/>
                    <a:uLnTx/>
                    <a:uFillTx/>
                    <a:cs typeface="Gill Sans Light" panose="020B0302020104020203" pitchFamily="34" charset="-79"/>
                  </a:rPr>
                  <a:t>aksharma@ddn.upes.ac.in</a:t>
                </a:r>
              </a:p>
            </p:txBody>
          </p:sp>
        </p:grpSp>
        <p:grpSp>
          <p:nvGrpSpPr>
            <p:cNvPr id="20" name="Group 19">
              <a:extLst>
                <a:ext uri="{FF2B5EF4-FFF2-40B4-BE49-F238E27FC236}">
                  <a16:creationId xmlns:a16="http://schemas.microsoft.com/office/drawing/2014/main" id="{FA9978F1-A4D0-0C48-82F7-A677ECC15EF8}"/>
                </a:ext>
              </a:extLst>
            </p:cNvPr>
            <p:cNvGrpSpPr/>
            <p:nvPr/>
          </p:nvGrpSpPr>
          <p:grpSpPr>
            <a:xfrm>
              <a:off x="7718027" y="4213936"/>
              <a:ext cx="218900" cy="979268"/>
              <a:chOff x="6582150" y="5034270"/>
              <a:chExt cx="218900" cy="979268"/>
            </a:xfrm>
          </p:grpSpPr>
          <p:pic>
            <p:nvPicPr>
              <p:cNvPr id="52" name="Graphic 51" descr="User" title="Icon - Presenter Name">
                <a:extLst>
                  <a:ext uri="{FF2B5EF4-FFF2-40B4-BE49-F238E27FC236}">
                    <a16:creationId xmlns:a16="http://schemas.microsoft.com/office/drawing/2014/main" id="{174B9B52-F256-CC43-B002-B0CC730357F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82150" y="5034270"/>
                <a:ext cx="218900" cy="218900"/>
              </a:xfrm>
              <a:prstGeom prst="rect">
                <a:avLst/>
              </a:prstGeom>
            </p:spPr>
          </p:pic>
          <p:pic>
            <p:nvPicPr>
              <p:cNvPr id="53" name="Graphic 52" descr="Envelope" title="Icon Presenter Email">
                <a:extLst>
                  <a:ext uri="{FF2B5EF4-FFF2-40B4-BE49-F238E27FC236}">
                    <a16:creationId xmlns:a16="http://schemas.microsoft.com/office/drawing/2014/main" id="{F2F4E712-3E0F-6C46-96C5-35C27A46BAD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82150" y="5794638"/>
                <a:ext cx="218900" cy="218900"/>
              </a:xfrm>
              <a:prstGeom prst="rect">
                <a:avLst/>
              </a:prstGeom>
            </p:spPr>
          </p:pic>
          <p:pic>
            <p:nvPicPr>
              <p:cNvPr id="54" name="Graphic 53" descr="Smart Phone" title="Icon - Presenter Phone Number">
                <a:extLst>
                  <a:ext uri="{FF2B5EF4-FFF2-40B4-BE49-F238E27FC236}">
                    <a16:creationId xmlns:a16="http://schemas.microsoft.com/office/drawing/2014/main" id="{A4DE8733-7009-1A4C-AF89-8881265D092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582150" y="5405406"/>
                <a:ext cx="218900" cy="218900"/>
              </a:xfrm>
              <a:prstGeom prst="rect">
                <a:avLst/>
              </a:prstGeom>
            </p:spPr>
          </p:pic>
        </p:grpSp>
      </p:grpSp>
      <p:sp>
        <p:nvSpPr>
          <p:cNvPr id="13" name="Title 3">
            <a:extLst>
              <a:ext uri="{FF2B5EF4-FFF2-40B4-BE49-F238E27FC236}">
                <a16:creationId xmlns:a16="http://schemas.microsoft.com/office/drawing/2014/main" id="{357F865E-941E-4DE6-BA82-7297225483CB}"/>
              </a:ext>
            </a:extLst>
          </p:cNvPr>
          <p:cNvSpPr txBox="1">
            <a:spLocks/>
          </p:cNvSpPr>
          <p:nvPr/>
        </p:nvSpPr>
        <p:spPr>
          <a:xfrm>
            <a:off x="9699441" y="88151"/>
            <a:ext cx="1401212" cy="43990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2000" dirty="0">
                <a:solidFill>
                  <a:schemeClr val="bg1">
                    <a:lumMod val="50000"/>
                  </a:schemeClr>
                </a:solidFill>
                <a:latin typeface="Baskerville Old Face" panose="02020602080505020303" pitchFamily="18" charset="0"/>
              </a:rPr>
              <a:t>Mentor</a:t>
            </a:r>
          </a:p>
        </p:txBody>
      </p:sp>
    </p:spTree>
    <p:extLst>
      <p:ext uri="{BB962C8B-B14F-4D97-AF65-F5344CB8AC3E}">
        <p14:creationId xmlns:p14="http://schemas.microsoft.com/office/powerpoint/2010/main" val="51188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B5EA0CB-31C9-4270-8A16-6F1F7DFE46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600" y="1"/>
            <a:ext cx="10515600" cy="6858000"/>
          </a:xfrm>
        </p:spPr>
      </p:pic>
      <p:sp>
        <p:nvSpPr>
          <p:cNvPr id="11" name="TextBox 10">
            <a:extLst>
              <a:ext uri="{FF2B5EF4-FFF2-40B4-BE49-F238E27FC236}">
                <a16:creationId xmlns:a16="http://schemas.microsoft.com/office/drawing/2014/main" id="{99925CC1-FF23-4D9E-8DFD-102EAE8FC499}"/>
              </a:ext>
            </a:extLst>
          </p:cNvPr>
          <p:cNvSpPr txBox="1"/>
          <p:nvPr/>
        </p:nvSpPr>
        <p:spPr>
          <a:xfrm>
            <a:off x="6955276" y="2037201"/>
            <a:ext cx="6145447" cy="1200329"/>
          </a:xfrm>
          <a:prstGeom prst="rect">
            <a:avLst/>
          </a:prstGeom>
          <a:noFill/>
        </p:spPr>
        <p:txBody>
          <a:bodyPr wrap="square">
            <a:spAutoFit/>
          </a:bodyPr>
          <a:lstStyle/>
          <a:p>
            <a:r>
              <a:rPr lang="en-US" b="0" i="0" dirty="0">
                <a:solidFill>
                  <a:schemeClr val="accent5">
                    <a:lumMod val="75000"/>
                  </a:schemeClr>
                </a:solidFill>
                <a:effectLst/>
                <a:latin typeface="NSimSun" panose="02010609030101010101" pitchFamily="49" charset="-122"/>
                <a:ea typeface="NSimSun" panose="02010609030101010101" pitchFamily="49" charset="-122"/>
              </a:rPr>
              <a:t>The revised </a:t>
            </a:r>
            <a:r>
              <a:rPr lang="en-US" b="1" i="0" dirty="0">
                <a:solidFill>
                  <a:schemeClr val="accent5">
                    <a:lumMod val="75000"/>
                  </a:schemeClr>
                </a:solidFill>
                <a:effectLst/>
                <a:latin typeface="NSimSun" panose="02010609030101010101" pitchFamily="49" charset="-122"/>
                <a:ea typeface="NSimSun" panose="02010609030101010101" pitchFamily="49" charset="-122"/>
              </a:rPr>
              <a:t>Gross Domestic Product (GDP) </a:t>
            </a:r>
          </a:p>
          <a:p>
            <a:r>
              <a:rPr lang="en-US" b="0" i="0" dirty="0">
                <a:solidFill>
                  <a:schemeClr val="accent5">
                    <a:lumMod val="75000"/>
                  </a:schemeClr>
                </a:solidFill>
                <a:effectLst/>
                <a:latin typeface="NSimSun" panose="02010609030101010101" pitchFamily="49" charset="-122"/>
                <a:ea typeface="NSimSun" panose="02010609030101010101" pitchFamily="49" charset="-122"/>
              </a:rPr>
              <a:t>estimates for India downwards by 0.2 %</a:t>
            </a:r>
          </a:p>
          <a:p>
            <a:r>
              <a:rPr lang="en-US" dirty="0">
                <a:solidFill>
                  <a:schemeClr val="accent5">
                    <a:lumMod val="75000"/>
                  </a:schemeClr>
                </a:solidFill>
                <a:latin typeface="NSimSun" panose="02010609030101010101" pitchFamily="49" charset="-122"/>
                <a:ea typeface="NSimSun" panose="02010609030101010101" pitchFamily="49" charset="-122"/>
              </a:rPr>
              <a:t>P</a:t>
            </a:r>
            <a:r>
              <a:rPr lang="en-US" b="0" i="0" dirty="0">
                <a:solidFill>
                  <a:schemeClr val="accent5">
                    <a:lumMod val="75000"/>
                  </a:schemeClr>
                </a:solidFill>
                <a:effectLst/>
                <a:latin typeface="NSimSun" panose="02010609030101010101" pitchFamily="49" charset="-122"/>
                <a:ea typeface="NSimSun" panose="02010609030101010101" pitchFamily="49" charset="-122"/>
              </a:rPr>
              <a:t>oints for the fiscal year 2020 to 4.8 %</a:t>
            </a:r>
          </a:p>
          <a:p>
            <a:r>
              <a:rPr lang="en-US" b="0" i="0" dirty="0">
                <a:solidFill>
                  <a:schemeClr val="accent5">
                    <a:lumMod val="75000"/>
                  </a:schemeClr>
                </a:solidFill>
                <a:effectLst/>
                <a:latin typeface="NSimSun" panose="02010609030101010101" pitchFamily="49" charset="-122"/>
                <a:ea typeface="NSimSun" panose="02010609030101010101" pitchFamily="49" charset="-122"/>
              </a:rPr>
              <a:t>and by 0.5 % for the fiscal year 2021 to 6 %.</a:t>
            </a:r>
            <a:endParaRPr lang="en-IN" dirty="0">
              <a:solidFill>
                <a:schemeClr val="accent5">
                  <a:lumMod val="75000"/>
                </a:schemeClr>
              </a:solidFill>
              <a:latin typeface="NSimSun" panose="02010609030101010101" pitchFamily="49" charset="-122"/>
              <a:ea typeface="NSimSun" panose="02010609030101010101" pitchFamily="49" charset="-122"/>
            </a:endParaRPr>
          </a:p>
        </p:txBody>
      </p:sp>
      <p:sp>
        <p:nvSpPr>
          <p:cNvPr id="13" name="TextBox 12">
            <a:extLst>
              <a:ext uri="{FF2B5EF4-FFF2-40B4-BE49-F238E27FC236}">
                <a16:creationId xmlns:a16="http://schemas.microsoft.com/office/drawing/2014/main" id="{514A8418-C714-4EFE-A56E-E3E68F14DF18}"/>
              </a:ext>
            </a:extLst>
          </p:cNvPr>
          <p:cNvSpPr txBox="1"/>
          <p:nvPr/>
        </p:nvSpPr>
        <p:spPr>
          <a:xfrm>
            <a:off x="7983894" y="3782472"/>
            <a:ext cx="4208106" cy="2031325"/>
          </a:xfrm>
          <a:prstGeom prst="rect">
            <a:avLst/>
          </a:prstGeom>
          <a:noFill/>
        </p:spPr>
        <p:txBody>
          <a:bodyPr wrap="square">
            <a:spAutoFit/>
          </a:bodyPr>
          <a:lstStyle/>
          <a:p>
            <a:r>
              <a:rPr lang="en-US" b="0" i="0" dirty="0">
                <a:solidFill>
                  <a:schemeClr val="accent5">
                    <a:lumMod val="75000"/>
                  </a:schemeClr>
                </a:solidFill>
                <a:effectLst/>
                <a:latin typeface="NSimSun" panose="02010609030101010101" pitchFamily="49" charset="-122"/>
                <a:ea typeface="NSimSun" panose="02010609030101010101" pitchFamily="49" charset="-122"/>
              </a:rPr>
              <a:t>The </a:t>
            </a:r>
            <a:r>
              <a:rPr lang="en-US" b="1" i="0" dirty="0">
                <a:solidFill>
                  <a:schemeClr val="accent5">
                    <a:lumMod val="75000"/>
                  </a:schemeClr>
                </a:solidFill>
                <a:effectLst/>
                <a:latin typeface="NSimSun" panose="02010609030101010101" pitchFamily="49" charset="-122"/>
                <a:ea typeface="NSimSun" panose="02010609030101010101" pitchFamily="49" charset="-122"/>
              </a:rPr>
              <a:t>Indian economy</a:t>
            </a:r>
            <a:r>
              <a:rPr lang="en-US" b="0" i="0" dirty="0">
                <a:solidFill>
                  <a:schemeClr val="accent5">
                    <a:lumMod val="75000"/>
                  </a:schemeClr>
                </a:solidFill>
                <a:effectLst/>
                <a:latin typeface="NSimSun" panose="02010609030101010101" pitchFamily="49" charset="-122"/>
                <a:ea typeface="NSimSun" panose="02010609030101010101" pitchFamily="49" charset="-122"/>
              </a:rPr>
              <a:t> was expected to lose over </a:t>
            </a:r>
          </a:p>
          <a:p>
            <a:r>
              <a:rPr lang="en-US" b="0" i="0" dirty="0">
                <a:solidFill>
                  <a:schemeClr val="accent5">
                    <a:lumMod val="75000"/>
                  </a:schemeClr>
                </a:solidFill>
                <a:effectLst/>
                <a:latin typeface="NSimSun" panose="02010609030101010101" pitchFamily="49" charset="-122"/>
                <a:ea typeface="NSimSun" panose="02010609030101010101" pitchFamily="49" charset="-122"/>
              </a:rPr>
              <a:t>₹32,000 crore (US$4.5 billion) every day </a:t>
            </a:r>
          </a:p>
          <a:p>
            <a:r>
              <a:rPr lang="en-US" b="0" i="0" dirty="0">
                <a:solidFill>
                  <a:schemeClr val="accent5">
                    <a:lumMod val="75000"/>
                  </a:schemeClr>
                </a:solidFill>
                <a:effectLst/>
                <a:latin typeface="NSimSun" panose="02010609030101010101" pitchFamily="49" charset="-122"/>
                <a:ea typeface="NSimSun" panose="02010609030101010101" pitchFamily="49" charset="-122"/>
              </a:rPr>
              <a:t>during the first 21-days of complete </a:t>
            </a:r>
          </a:p>
          <a:p>
            <a:r>
              <a:rPr lang="en-US" b="0" i="0" dirty="0">
                <a:solidFill>
                  <a:schemeClr val="accent5">
                    <a:lumMod val="75000"/>
                  </a:schemeClr>
                </a:solidFill>
                <a:effectLst/>
                <a:latin typeface="NSimSun" panose="02010609030101010101" pitchFamily="49" charset="-122"/>
                <a:ea typeface="NSimSun" panose="02010609030101010101" pitchFamily="49" charset="-122"/>
              </a:rPr>
              <a:t>Lockdown.</a:t>
            </a:r>
            <a:endParaRPr lang="en-IN" dirty="0">
              <a:solidFill>
                <a:schemeClr val="accent5">
                  <a:lumMod val="75000"/>
                </a:schemeClr>
              </a:solidFill>
              <a:latin typeface="NSimSun" panose="02010609030101010101" pitchFamily="49" charset="-122"/>
              <a:ea typeface="NSimSun" panose="02010609030101010101" pitchFamily="49" charset="-122"/>
            </a:endParaRPr>
          </a:p>
        </p:txBody>
      </p:sp>
      <p:sp>
        <p:nvSpPr>
          <p:cNvPr id="17" name="Title 1">
            <a:extLst>
              <a:ext uri="{FF2B5EF4-FFF2-40B4-BE49-F238E27FC236}">
                <a16:creationId xmlns:a16="http://schemas.microsoft.com/office/drawing/2014/main" id="{A45A51EC-4C2F-463F-B3CC-80EB936D301F}"/>
              </a:ext>
            </a:extLst>
          </p:cNvPr>
          <p:cNvSpPr>
            <a:spLocks noGrp="1"/>
          </p:cNvSpPr>
          <p:nvPr>
            <p:ph type="title"/>
          </p:nvPr>
        </p:nvSpPr>
        <p:spPr>
          <a:xfrm>
            <a:off x="6934200" y="633413"/>
            <a:ext cx="5257800" cy="646112"/>
          </a:xfrm>
        </p:spPr>
        <p:txBody>
          <a:bodyPr>
            <a:noAutofit/>
          </a:bodyPr>
          <a:lstStyle/>
          <a:p>
            <a:r>
              <a:rPr lang="en-US" sz="1800" b="0" i="0" dirty="0">
                <a:solidFill>
                  <a:schemeClr val="accent5">
                    <a:lumMod val="75000"/>
                  </a:schemeClr>
                </a:solidFill>
                <a:effectLst/>
                <a:latin typeface="NSimSun" panose="02010609030101010101" pitchFamily="49" charset="-122"/>
                <a:ea typeface="NSimSun" panose="02010609030101010101" pitchFamily="49" charset="-122"/>
              </a:rPr>
              <a:t>The Economic </a:t>
            </a:r>
            <a:r>
              <a:rPr lang="en-US" sz="1800" b="1" i="0" dirty="0">
                <a:solidFill>
                  <a:schemeClr val="accent5">
                    <a:lumMod val="75000"/>
                  </a:schemeClr>
                </a:solidFill>
                <a:effectLst/>
                <a:latin typeface="NSimSun" panose="02010609030101010101" pitchFamily="49" charset="-122"/>
                <a:ea typeface="NSimSun" panose="02010609030101010101" pitchFamily="49" charset="-122"/>
              </a:rPr>
              <a:t>impact</a:t>
            </a:r>
            <a:r>
              <a:rPr lang="en-US" sz="1800" b="0" i="0" dirty="0">
                <a:solidFill>
                  <a:schemeClr val="accent5">
                    <a:lumMod val="75000"/>
                  </a:schemeClr>
                </a:solidFill>
                <a:effectLst/>
                <a:latin typeface="NSimSun" panose="02010609030101010101" pitchFamily="49" charset="-122"/>
                <a:ea typeface="NSimSun" panose="02010609030101010101" pitchFamily="49" charset="-122"/>
              </a:rPr>
              <a:t> of the 2020 </a:t>
            </a:r>
            <a:r>
              <a:rPr lang="en-US" sz="1800" b="1" i="0" dirty="0">
                <a:solidFill>
                  <a:schemeClr val="accent5">
                    <a:lumMod val="75000"/>
                  </a:schemeClr>
                </a:solidFill>
                <a:effectLst/>
                <a:latin typeface="NSimSun" panose="02010609030101010101" pitchFamily="49" charset="-122"/>
                <a:ea typeface="NSimSun" panose="02010609030101010101" pitchFamily="49" charset="-122"/>
              </a:rPr>
              <a:t>coronavirus</a:t>
            </a:r>
            <a:r>
              <a:rPr lang="en-US" sz="1800" b="0" i="0" dirty="0">
                <a:solidFill>
                  <a:schemeClr val="accent5">
                    <a:lumMod val="75000"/>
                  </a:schemeClr>
                </a:solidFill>
                <a:effectLst/>
                <a:latin typeface="NSimSun" panose="02010609030101010101" pitchFamily="49" charset="-122"/>
                <a:ea typeface="NSimSun" panose="02010609030101010101" pitchFamily="49" charset="-122"/>
              </a:rPr>
              <a:t> pandemic in </a:t>
            </a:r>
            <a:r>
              <a:rPr lang="en-US" sz="1800" b="1" i="0" dirty="0">
                <a:solidFill>
                  <a:schemeClr val="accent5">
                    <a:lumMod val="75000"/>
                  </a:schemeClr>
                </a:solidFill>
                <a:effectLst/>
                <a:latin typeface="NSimSun" panose="02010609030101010101" pitchFamily="49" charset="-122"/>
                <a:ea typeface="NSimSun" panose="02010609030101010101" pitchFamily="49" charset="-122"/>
              </a:rPr>
              <a:t>India</a:t>
            </a:r>
            <a:r>
              <a:rPr lang="en-US" sz="1800" b="0" i="0" dirty="0">
                <a:solidFill>
                  <a:schemeClr val="accent5">
                    <a:lumMod val="75000"/>
                  </a:schemeClr>
                </a:solidFill>
                <a:effectLst/>
                <a:latin typeface="NSimSun" panose="02010609030101010101" pitchFamily="49" charset="-122"/>
                <a:ea typeface="NSimSun" panose="02010609030101010101" pitchFamily="49" charset="-122"/>
              </a:rPr>
              <a:t> has been largely disruptive. </a:t>
            </a:r>
            <a:r>
              <a:rPr lang="en-US" sz="1800" b="1" i="0" dirty="0">
                <a:solidFill>
                  <a:schemeClr val="accent5">
                    <a:lumMod val="75000"/>
                  </a:schemeClr>
                </a:solidFill>
                <a:effectLst/>
                <a:latin typeface="NSimSun" panose="02010609030101010101" pitchFamily="49" charset="-122"/>
                <a:ea typeface="NSimSun" panose="02010609030101010101" pitchFamily="49" charset="-122"/>
              </a:rPr>
              <a:t>India's</a:t>
            </a:r>
            <a:r>
              <a:rPr lang="en-US" sz="1800" b="0" i="0" dirty="0">
                <a:solidFill>
                  <a:schemeClr val="accent5">
                    <a:lumMod val="75000"/>
                  </a:schemeClr>
                </a:solidFill>
                <a:effectLst/>
                <a:latin typeface="NSimSun" panose="02010609030101010101" pitchFamily="49" charset="-122"/>
                <a:ea typeface="NSimSun" panose="02010609030101010101" pitchFamily="49" charset="-122"/>
              </a:rPr>
              <a:t> growth in the fourth quarter of the fiscal year 2020 went down to 3.1% according to the Ministry of Statistics.</a:t>
            </a:r>
            <a:endParaRPr lang="en-IN" sz="8800" dirty="0">
              <a:solidFill>
                <a:schemeClr val="accent5">
                  <a:lumMod val="75000"/>
                </a:schemeClr>
              </a:solidFill>
              <a:latin typeface="NSimSun" panose="02010609030101010101" pitchFamily="49" charset="-122"/>
              <a:ea typeface="NSimSun" panose="02010609030101010101" pitchFamily="49" charset="-122"/>
            </a:endParaRPr>
          </a:p>
        </p:txBody>
      </p:sp>
    </p:spTree>
    <p:extLst>
      <p:ext uri="{BB962C8B-B14F-4D97-AF65-F5344CB8AC3E}">
        <p14:creationId xmlns:p14="http://schemas.microsoft.com/office/powerpoint/2010/main" val="398525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64D5-3C17-423A-8E60-BDC0CAD41389}"/>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22FBCC55-7B8A-458F-8A3F-21FDEB16F0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6" name="Title 1">
            <a:extLst>
              <a:ext uri="{FF2B5EF4-FFF2-40B4-BE49-F238E27FC236}">
                <a16:creationId xmlns:a16="http://schemas.microsoft.com/office/drawing/2014/main" id="{62DB8E47-FF0C-46DE-BC40-7E147E093779}"/>
              </a:ext>
            </a:extLst>
          </p:cNvPr>
          <p:cNvSpPr txBox="1">
            <a:spLocks/>
          </p:cNvSpPr>
          <p:nvPr/>
        </p:nvSpPr>
        <p:spPr>
          <a:xfrm>
            <a:off x="6934200" y="633482"/>
            <a:ext cx="5257800" cy="6465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dirty="0">
                <a:solidFill>
                  <a:schemeClr val="accent5">
                    <a:lumMod val="75000"/>
                  </a:schemeClr>
                </a:solidFill>
                <a:latin typeface="NSimSun" panose="02010609030101010101" pitchFamily="49" charset="-122"/>
                <a:ea typeface="NSimSun" panose="02010609030101010101" pitchFamily="49" charset="-122"/>
              </a:rPr>
              <a:t>While the country is facing an economic slowdown, India’s travel and tourism industry is showing hardly any signs of retreat.</a:t>
            </a:r>
            <a:br>
              <a:rPr lang="en-IN" sz="4800" dirty="0">
                <a:solidFill>
                  <a:schemeClr val="accent5">
                    <a:lumMod val="75000"/>
                  </a:schemeClr>
                </a:solidFill>
                <a:latin typeface="NSimSun" panose="02010609030101010101" pitchFamily="49" charset="-122"/>
                <a:ea typeface="NSimSun" panose="02010609030101010101" pitchFamily="49" charset="-122"/>
              </a:rPr>
            </a:br>
            <a:endParaRPr lang="en-IN" sz="4800" dirty="0">
              <a:solidFill>
                <a:schemeClr val="accent5">
                  <a:lumMod val="75000"/>
                </a:schemeClr>
              </a:solidFill>
              <a:latin typeface="NSimSun" panose="02010609030101010101" pitchFamily="49" charset="-122"/>
              <a:ea typeface="NSimSun" panose="02010609030101010101" pitchFamily="49" charset="-122"/>
            </a:endParaRPr>
          </a:p>
        </p:txBody>
      </p:sp>
      <p:sp>
        <p:nvSpPr>
          <p:cNvPr id="8" name="TextBox 7">
            <a:extLst>
              <a:ext uri="{FF2B5EF4-FFF2-40B4-BE49-F238E27FC236}">
                <a16:creationId xmlns:a16="http://schemas.microsoft.com/office/drawing/2014/main" id="{71C8BCE5-7F08-44A8-9C7D-9BB546B403A9}"/>
              </a:ext>
            </a:extLst>
          </p:cNvPr>
          <p:cNvSpPr txBox="1"/>
          <p:nvPr/>
        </p:nvSpPr>
        <p:spPr>
          <a:xfrm>
            <a:off x="107004" y="4521450"/>
            <a:ext cx="6172200" cy="646331"/>
          </a:xfrm>
          <a:prstGeom prst="rect">
            <a:avLst/>
          </a:prstGeom>
          <a:noFill/>
        </p:spPr>
        <p:txBody>
          <a:bodyPr wrap="square">
            <a:spAutoFit/>
          </a:bodyPr>
          <a:lstStyle/>
          <a:p>
            <a:pPr algn="l" fontAlgn="base"/>
            <a:r>
              <a:rPr lang="en-US" dirty="0">
                <a:solidFill>
                  <a:schemeClr val="accent5">
                    <a:lumMod val="75000"/>
                  </a:schemeClr>
                </a:solidFill>
                <a:latin typeface="NSimSun" panose="02010609030101010101" pitchFamily="49" charset="-122"/>
                <a:ea typeface="NSimSun" panose="02010609030101010101" pitchFamily="49" charset="-122"/>
              </a:rPr>
              <a:t>Travel and Tourism Sector Likely to Lose 5 Rs lakh Crore Due to Covid – 19 Crisis</a:t>
            </a:r>
            <a:r>
              <a:rPr lang="en-IN" sz="1800" dirty="0">
                <a:solidFill>
                  <a:schemeClr val="accent5">
                    <a:lumMod val="75000"/>
                  </a:schemeClr>
                </a:solidFill>
                <a:effectLst/>
                <a:latin typeface="Arial" panose="020B0604020202020204" pitchFamily="34" charset="0"/>
                <a:ea typeface="Calibri" panose="020F0502020204030204" pitchFamily="34" charset="0"/>
              </a:rPr>
              <a:t>.</a:t>
            </a:r>
            <a:endParaRPr lang="en-US" b="0" i="0" dirty="0">
              <a:solidFill>
                <a:schemeClr val="accent5">
                  <a:lumMod val="75000"/>
                </a:schemeClr>
              </a:solidFill>
              <a:effectLst/>
              <a:latin typeface="NSimSun" panose="02010609030101010101" pitchFamily="49" charset="-122"/>
              <a:ea typeface="NSimSun" panose="02010609030101010101" pitchFamily="49" charset="-122"/>
            </a:endParaRPr>
          </a:p>
        </p:txBody>
      </p:sp>
      <p:sp>
        <p:nvSpPr>
          <p:cNvPr id="10" name="TextBox 9">
            <a:extLst>
              <a:ext uri="{FF2B5EF4-FFF2-40B4-BE49-F238E27FC236}">
                <a16:creationId xmlns:a16="http://schemas.microsoft.com/office/drawing/2014/main" id="{F992D72D-EB7A-467A-A29A-B6F0DBF87C7E}"/>
              </a:ext>
            </a:extLst>
          </p:cNvPr>
          <p:cNvSpPr txBox="1"/>
          <p:nvPr/>
        </p:nvSpPr>
        <p:spPr>
          <a:xfrm>
            <a:off x="4442296" y="5801483"/>
            <a:ext cx="7162801" cy="923330"/>
          </a:xfrm>
          <a:prstGeom prst="rect">
            <a:avLst/>
          </a:prstGeom>
          <a:noFill/>
        </p:spPr>
        <p:txBody>
          <a:bodyPr wrap="square">
            <a:spAutoFit/>
          </a:bodyPr>
          <a:lstStyle/>
          <a:p>
            <a:pPr algn="l" fontAlgn="base"/>
            <a:r>
              <a:rPr lang="en-IN" dirty="0">
                <a:solidFill>
                  <a:schemeClr val="accent5">
                    <a:lumMod val="75000"/>
                  </a:schemeClr>
                </a:solidFill>
                <a:effectLst/>
                <a:latin typeface="NSimSun" panose="02010609030101010101" pitchFamily="49" charset="-122"/>
                <a:ea typeface="NSimSun" panose="02010609030101010101" pitchFamily="49" charset="-122"/>
              </a:rPr>
              <a:t>The market is set to touch a staggering $9 billion market size by 2025, bolstered by an influx of new-age travel start-ups, and changing trends driven by Travel Agencies </a:t>
            </a:r>
            <a:r>
              <a:rPr lang="en-US" dirty="0">
                <a:solidFill>
                  <a:schemeClr val="accent5">
                    <a:lumMod val="75000"/>
                  </a:schemeClr>
                </a:solidFill>
                <a:latin typeface="NSimSun" panose="02010609030101010101" pitchFamily="49" charset="-122"/>
                <a:ea typeface="NSimSun" panose="02010609030101010101" pitchFamily="49" charset="-122"/>
              </a:rPr>
              <a:t> </a:t>
            </a:r>
            <a:endParaRPr lang="en-US" b="0" i="0" dirty="0">
              <a:solidFill>
                <a:schemeClr val="accent5">
                  <a:lumMod val="75000"/>
                </a:schemeClr>
              </a:solidFill>
              <a:effectLst/>
              <a:latin typeface="NSimSun" panose="02010609030101010101" pitchFamily="49" charset="-122"/>
              <a:ea typeface="NSimSun" panose="02010609030101010101" pitchFamily="49" charset="-122"/>
            </a:endParaRPr>
          </a:p>
        </p:txBody>
      </p:sp>
    </p:spTree>
    <p:extLst>
      <p:ext uri="{BB962C8B-B14F-4D97-AF65-F5344CB8AC3E}">
        <p14:creationId xmlns:p14="http://schemas.microsoft.com/office/powerpoint/2010/main" val="311754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82000"/>
          </a:schemeClr>
        </a:solidFill>
        <a:effectLst/>
      </p:bgPr>
    </p:bg>
    <p:spTree>
      <p:nvGrpSpPr>
        <p:cNvPr id="1" name="Shape 336"/>
        <p:cNvGrpSpPr/>
        <p:nvPr/>
      </p:nvGrpSpPr>
      <p:grpSpPr>
        <a:xfrm>
          <a:off x="0" y="0"/>
          <a:ext cx="0" cy="0"/>
          <a:chOff x="0" y="0"/>
          <a:chExt cx="0" cy="0"/>
        </a:xfrm>
      </p:grpSpPr>
      <p:sp>
        <p:nvSpPr>
          <p:cNvPr id="340" name="Google Shape;340;p39"/>
          <p:cNvSpPr txBox="1">
            <a:spLocks noGrp="1"/>
          </p:cNvSpPr>
          <p:nvPr>
            <p:ph type="ctrTitle" idx="2"/>
          </p:nvPr>
        </p:nvSpPr>
        <p:spPr>
          <a:xfrm rot="5400000">
            <a:off x="9259262" y="3892077"/>
            <a:ext cx="5390017" cy="274419"/>
          </a:xfrm>
          <a:prstGeom prst="rect">
            <a:avLst/>
          </a:prstGeom>
        </p:spPr>
        <p:txBody>
          <a:bodyPr spcFirstLastPara="1" vert="horz" wrap="square" lIns="121900" tIns="121900" rIns="121900" bIns="121900" rtlCol="0" anchor="ctr" anchorCtr="0">
            <a:noAutofit/>
          </a:bodyPr>
          <a:lstStyle/>
          <a:p>
            <a:r>
              <a:rPr lang="es" dirty="0">
                <a:solidFill>
                  <a:schemeClr val="accent2">
                    <a:lumMod val="50000"/>
                  </a:schemeClr>
                </a:solidFill>
              </a:rPr>
              <a:t>Optimal Analyser and Feasible Solution</a:t>
            </a:r>
            <a:endParaRPr dirty="0">
              <a:solidFill>
                <a:schemeClr val="accent2">
                  <a:lumMod val="50000"/>
                </a:schemeClr>
              </a:solidFill>
            </a:endParaRPr>
          </a:p>
        </p:txBody>
      </p:sp>
      <p:pic>
        <p:nvPicPr>
          <p:cNvPr id="338" name="Google Shape;338;p39"/>
          <p:cNvPicPr preferRelativeResize="0"/>
          <p:nvPr/>
        </p:nvPicPr>
        <p:blipFill rotWithShape="1">
          <a:blip r:embed="rId3">
            <a:alphaModFix/>
          </a:blip>
          <a:srcRect l="37198" t="707" r="6106" b="1012"/>
          <a:stretch/>
        </p:blipFill>
        <p:spPr>
          <a:xfrm>
            <a:off x="-97400" y="0"/>
            <a:ext cx="6017567" cy="6959235"/>
          </a:xfrm>
          <a:prstGeom prst="rect">
            <a:avLst/>
          </a:prstGeom>
          <a:noFill/>
          <a:ln>
            <a:noFill/>
          </a:ln>
        </p:spPr>
      </p:pic>
      <p:sp>
        <p:nvSpPr>
          <p:cNvPr id="339" name="Google Shape;339;p39"/>
          <p:cNvSpPr/>
          <p:nvPr/>
        </p:nvSpPr>
        <p:spPr>
          <a:xfrm>
            <a:off x="701533" y="612817"/>
            <a:ext cx="3963600" cy="5733600"/>
          </a:xfrm>
          <a:prstGeom prst="rect">
            <a:avLst/>
          </a:prstGeom>
          <a:noFill/>
          <a:ln w="38100" cap="flat" cmpd="sng">
            <a:solidFill>
              <a:srgbClr val="C69C6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Title 1">
            <a:extLst>
              <a:ext uri="{FF2B5EF4-FFF2-40B4-BE49-F238E27FC236}">
                <a16:creationId xmlns:a16="http://schemas.microsoft.com/office/drawing/2014/main" id="{07586EAC-F568-4D82-8430-F72D2D158996}"/>
              </a:ext>
            </a:extLst>
          </p:cNvPr>
          <p:cNvSpPr txBox="1">
            <a:spLocks/>
          </p:cNvSpPr>
          <p:nvPr/>
        </p:nvSpPr>
        <p:spPr>
          <a:xfrm>
            <a:off x="5920167" y="224500"/>
            <a:ext cx="5828313" cy="1109778"/>
          </a:xfrm>
          <a:prstGeom prst="rect">
            <a:avLst/>
          </a:prstGeom>
          <a:solidFill>
            <a:schemeClr val="tx1">
              <a:lumMod val="85000"/>
              <a:lumOff val="15000"/>
              <a:alpha val="85000"/>
            </a:schemeClr>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dirty="0">
                <a:solidFill>
                  <a:schemeClr val="accent2">
                    <a:lumMod val="75000"/>
                  </a:schemeClr>
                </a:solidFill>
                <a:latin typeface="NSimSun" panose="02010609030101010101" pitchFamily="49" charset="-122"/>
                <a:ea typeface="NSimSun" panose="02010609030101010101" pitchFamily="49" charset="-122"/>
              </a:rPr>
              <a:t>After all this is Over the People Must be Very Eager to Come Outside Since a Very Long Time of Stay. </a:t>
            </a:r>
            <a:endParaRPr lang="en-IN" sz="3200" dirty="0">
              <a:solidFill>
                <a:schemeClr val="accent2">
                  <a:lumMod val="75000"/>
                </a:schemeClr>
              </a:solidFill>
              <a:latin typeface="NSimSun" panose="02010609030101010101" pitchFamily="49" charset="-122"/>
              <a:ea typeface="NSimSun" panose="02010609030101010101" pitchFamily="49" charset="-122"/>
            </a:endParaRPr>
          </a:p>
        </p:txBody>
      </p:sp>
      <p:sp>
        <p:nvSpPr>
          <p:cNvPr id="19" name="TextBox 18">
            <a:extLst>
              <a:ext uri="{FF2B5EF4-FFF2-40B4-BE49-F238E27FC236}">
                <a16:creationId xmlns:a16="http://schemas.microsoft.com/office/drawing/2014/main" id="{949EE41C-A4B9-4F85-8074-14195144E2FD}"/>
              </a:ext>
            </a:extLst>
          </p:cNvPr>
          <p:cNvSpPr txBox="1"/>
          <p:nvPr/>
        </p:nvSpPr>
        <p:spPr>
          <a:xfrm>
            <a:off x="-388828" y="5598852"/>
            <a:ext cx="6144208" cy="646331"/>
          </a:xfrm>
          <a:prstGeom prst="rect">
            <a:avLst/>
          </a:prstGeom>
          <a:noFill/>
        </p:spPr>
        <p:txBody>
          <a:bodyPr wrap="square">
            <a:spAutoFit/>
          </a:bodyPr>
          <a:lstStyle/>
          <a:p>
            <a:pPr algn="ctr"/>
            <a:r>
              <a:rPr lang="en-IN" sz="1800" dirty="0">
                <a:solidFill>
                  <a:srgbClr val="FFFF00"/>
                </a:solidFill>
                <a:latin typeface="NSimSun" panose="02010609030101010101" pitchFamily="49" charset="-122"/>
                <a:ea typeface="NSimSun" panose="02010609030101010101" pitchFamily="49" charset="-122"/>
              </a:rPr>
              <a:t>Days are Finally  Changing</a:t>
            </a:r>
          </a:p>
          <a:p>
            <a:pPr algn="ctr"/>
            <a:r>
              <a:rPr lang="en-IN" sz="1800" dirty="0">
                <a:solidFill>
                  <a:srgbClr val="FFFF00"/>
                </a:solidFill>
                <a:latin typeface="NSimSun" panose="02010609030101010101" pitchFamily="49" charset="-122"/>
                <a:ea typeface="NSimSun" panose="02010609030101010101" pitchFamily="49" charset="-122"/>
              </a:rPr>
              <a:t>Time to Fly Again</a:t>
            </a:r>
          </a:p>
        </p:txBody>
      </p:sp>
      <p:sp>
        <p:nvSpPr>
          <p:cNvPr id="9" name="TextBox 8">
            <a:extLst>
              <a:ext uri="{FF2B5EF4-FFF2-40B4-BE49-F238E27FC236}">
                <a16:creationId xmlns:a16="http://schemas.microsoft.com/office/drawing/2014/main" id="{B3681335-B231-4686-BAA1-BBAA4BE629EA}"/>
              </a:ext>
            </a:extLst>
          </p:cNvPr>
          <p:cNvSpPr txBox="1"/>
          <p:nvPr/>
        </p:nvSpPr>
        <p:spPr>
          <a:xfrm>
            <a:off x="5919640" y="3875858"/>
            <a:ext cx="5828839" cy="946285"/>
          </a:xfrm>
          <a:prstGeom prst="rect">
            <a:avLst/>
          </a:prstGeom>
          <a:solidFill>
            <a:schemeClr val="tx1">
              <a:lumMod val="85000"/>
              <a:lumOff val="15000"/>
              <a:alpha val="85000"/>
            </a:schemeClr>
          </a:solidFill>
        </p:spPr>
        <p:txBody>
          <a:bodyPr wrap="square">
            <a:spAutoFit/>
          </a:bodyPr>
          <a:lstStyle/>
          <a:p>
            <a:pPr>
              <a:lnSpc>
                <a:spcPct val="107000"/>
              </a:lnSpc>
              <a:spcAft>
                <a:spcPts val="800"/>
              </a:spcAft>
            </a:pPr>
            <a:r>
              <a:rPr lang="en-IN" dirty="0">
                <a:solidFill>
                  <a:schemeClr val="accent2"/>
                </a:solidFill>
                <a:latin typeface="NSimSun" panose="02010609030101010101" pitchFamily="49" charset="-122"/>
                <a:ea typeface="NSimSun" panose="02010609030101010101" pitchFamily="49" charset="-122"/>
                <a:cs typeface="Times New Roman" panose="02020603050405020304" pitchFamily="18" charset="0"/>
              </a:rPr>
              <a:t>T</a:t>
            </a:r>
            <a:r>
              <a:rPr lang="en-IN" sz="1800" dirty="0">
                <a:solidFill>
                  <a:schemeClr val="accent2"/>
                </a:solidFill>
                <a:effectLst/>
                <a:latin typeface="NSimSun" panose="02010609030101010101" pitchFamily="49" charset="-122"/>
                <a:ea typeface="NSimSun" panose="02010609030101010101" pitchFamily="49" charset="-122"/>
                <a:cs typeface="Times New Roman" panose="02020603050405020304" pitchFamily="18" charset="0"/>
              </a:rPr>
              <a:t>hey will be Interested in services and products to help them stay safe and healthy even at extra money</a:t>
            </a:r>
          </a:p>
        </p:txBody>
      </p:sp>
      <p:sp>
        <p:nvSpPr>
          <p:cNvPr id="15" name="TextBox 14">
            <a:extLst>
              <a:ext uri="{FF2B5EF4-FFF2-40B4-BE49-F238E27FC236}">
                <a16:creationId xmlns:a16="http://schemas.microsoft.com/office/drawing/2014/main" id="{9B9F1C26-B904-40A5-882C-A062A515DDDB}"/>
              </a:ext>
            </a:extLst>
          </p:cNvPr>
          <p:cNvSpPr txBox="1"/>
          <p:nvPr/>
        </p:nvSpPr>
        <p:spPr>
          <a:xfrm>
            <a:off x="5919640" y="2066178"/>
            <a:ext cx="5874559" cy="1015663"/>
          </a:xfrm>
          <a:prstGeom prst="rect">
            <a:avLst/>
          </a:prstGeom>
          <a:solidFill>
            <a:schemeClr val="tx1">
              <a:lumMod val="85000"/>
              <a:lumOff val="15000"/>
              <a:alpha val="85000"/>
            </a:schemeClr>
          </a:solidFill>
        </p:spPr>
        <p:txBody>
          <a:bodyPr wrap="square">
            <a:spAutoFit/>
          </a:bodyPr>
          <a:lstStyle/>
          <a:p>
            <a:r>
              <a:rPr lang="en-IN" sz="2000" dirty="0">
                <a:solidFill>
                  <a:schemeClr val="accent2"/>
                </a:solidFill>
                <a:effectLst/>
                <a:latin typeface="NSimSun" panose="02010609030101010101" pitchFamily="49" charset="-122"/>
                <a:ea typeface="NSimSun" panose="02010609030101010101" pitchFamily="49" charset="-122"/>
                <a:cs typeface="Times New Roman" panose="02020603050405020304" pitchFamily="18" charset="0"/>
              </a:rPr>
              <a:t>They just wanted to escape their mundane lives and give them a different beat.</a:t>
            </a:r>
          </a:p>
          <a:p>
            <a:endParaRPr lang="en-IN" sz="2000" dirty="0">
              <a:solidFill>
                <a:schemeClr val="accent2"/>
              </a:solidFill>
              <a:latin typeface="NSimSun" panose="02010609030101010101" pitchFamily="49" charset="-122"/>
              <a:ea typeface="NSimSun" panose="02010609030101010101" pitchFamily="49" charset="-122"/>
            </a:endParaRPr>
          </a:p>
        </p:txBody>
      </p:sp>
      <p:sp>
        <p:nvSpPr>
          <p:cNvPr id="3" name="Rectangle 2">
            <a:extLst>
              <a:ext uri="{FF2B5EF4-FFF2-40B4-BE49-F238E27FC236}">
                <a16:creationId xmlns:a16="http://schemas.microsoft.com/office/drawing/2014/main" id="{3B356746-96CF-466B-A163-400E8FD51D8C}"/>
              </a:ext>
            </a:extLst>
          </p:cNvPr>
          <p:cNvSpPr/>
          <p:nvPr/>
        </p:nvSpPr>
        <p:spPr>
          <a:xfrm>
            <a:off x="11748480" y="3143396"/>
            <a:ext cx="45719" cy="38546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3175">
                <a:solidFill>
                  <a:schemeClr val="tx1"/>
                </a:solidFill>
              </a:l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alpha val="50000"/>
          </a:schemeClr>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7E1AA93-36CF-4D59-9EFC-DCD4CDB406C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9066"/>
          <a:stretch/>
        </p:blipFill>
        <p:spPr>
          <a:xfrm>
            <a:off x="805543" y="0"/>
            <a:ext cx="10580914" cy="6858000"/>
          </a:xfrm>
          <a:ln>
            <a:noFill/>
          </a:ln>
        </p:spPr>
      </p:pic>
      <p:sp>
        <p:nvSpPr>
          <p:cNvPr id="2" name="Title 1">
            <a:extLst>
              <a:ext uri="{FF2B5EF4-FFF2-40B4-BE49-F238E27FC236}">
                <a16:creationId xmlns:a16="http://schemas.microsoft.com/office/drawing/2014/main" id="{81858534-F05D-4245-915D-C9708ED56966}"/>
              </a:ext>
            </a:extLst>
          </p:cNvPr>
          <p:cNvSpPr>
            <a:spLocks noGrp="1"/>
          </p:cNvSpPr>
          <p:nvPr>
            <p:ph type="title"/>
          </p:nvPr>
        </p:nvSpPr>
        <p:spPr>
          <a:xfrm>
            <a:off x="892629" y="-177589"/>
            <a:ext cx="10515600" cy="1325563"/>
          </a:xfrm>
        </p:spPr>
        <p:txBody>
          <a:bodyPr>
            <a:normAutofit/>
          </a:bodyPr>
          <a:lstStyle/>
          <a:p>
            <a:pPr algn="ctr"/>
            <a:r>
              <a:rPr lang="en-IN" sz="4000" dirty="0">
                <a:solidFill>
                  <a:srgbClr val="C9C400"/>
                </a:solidFill>
                <a:latin typeface="Cambria" panose="02040503050406030204" pitchFamily="18" charset="0"/>
                <a:ea typeface="Cambria" panose="02040503050406030204" pitchFamily="18" charset="0"/>
              </a:rPr>
              <a:t>What’s Gonna Effect ?</a:t>
            </a:r>
          </a:p>
        </p:txBody>
      </p:sp>
      <p:sp>
        <p:nvSpPr>
          <p:cNvPr id="8" name="Title 1">
            <a:extLst>
              <a:ext uri="{FF2B5EF4-FFF2-40B4-BE49-F238E27FC236}">
                <a16:creationId xmlns:a16="http://schemas.microsoft.com/office/drawing/2014/main" id="{40DFD972-2B6F-4CF3-B3F5-8BB5937304E0}"/>
              </a:ext>
            </a:extLst>
          </p:cNvPr>
          <p:cNvSpPr txBox="1">
            <a:spLocks/>
          </p:cNvSpPr>
          <p:nvPr/>
        </p:nvSpPr>
        <p:spPr>
          <a:xfrm>
            <a:off x="1035699" y="728096"/>
            <a:ext cx="5965371" cy="839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dirty="0">
                <a:solidFill>
                  <a:srgbClr val="FFFF00"/>
                </a:solidFill>
                <a:latin typeface="Cambria" panose="02040503050406030204" pitchFamily="18" charset="0"/>
                <a:ea typeface="Cambria" panose="02040503050406030204" pitchFamily="18" charset="0"/>
              </a:rPr>
              <a:t>Since Due to Pandemic major of the Industries or Companies are in Deprivation .  </a:t>
            </a:r>
          </a:p>
        </p:txBody>
      </p:sp>
      <p:sp>
        <p:nvSpPr>
          <p:cNvPr id="9" name="Title 1">
            <a:extLst>
              <a:ext uri="{FF2B5EF4-FFF2-40B4-BE49-F238E27FC236}">
                <a16:creationId xmlns:a16="http://schemas.microsoft.com/office/drawing/2014/main" id="{F7FCD70A-2099-464E-A4F3-98AF21657C59}"/>
              </a:ext>
            </a:extLst>
          </p:cNvPr>
          <p:cNvSpPr txBox="1">
            <a:spLocks/>
          </p:cNvSpPr>
          <p:nvPr/>
        </p:nvSpPr>
        <p:spPr>
          <a:xfrm>
            <a:off x="1323395" y="1325563"/>
            <a:ext cx="46202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dirty="0">
                <a:solidFill>
                  <a:srgbClr val="FFFF00"/>
                </a:solidFill>
                <a:effectLst/>
                <a:latin typeface="Cambria" panose="02040503050406030204" pitchFamily="18" charset="0"/>
                <a:ea typeface="Cambria" panose="02040503050406030204" pitchFamily="18" charset="0"/>
              </a:rPr>
              <a:t>From healthcare to education, Every market segment is witnessing the impacts of technological Disruption.</a:t>
            </a:r>
            <a:endParaRPr lang="en-IN" sz="2000" dirty="0">
              <a:solidFill>
                <a:srgbClr val="C9C400"/>
              </a:solidFill>
              <a:latin typeface="Cambria" panose="02040503050406030204" pitchFamily="18" charset="0"/>
              <a:ea typeface="Cambria" panose="02040503050406030204" pitchFamily="18" charset="0"/>
            </a:endParaRPr>
          </a:p>
        </p:txBody>
      </p:sp>
      <p:sp>
        <p:nvSpPr>
          <p:cNvPr id="10" name="Title 1">
            <a:extLst>
              <a:ext uri="{FF2B5EF4-FFF2-40B4-BE49-F238E27FC236}">
                <a16:creationId xmlns:a16="http://schemas.microsoft.com/office/drawing/2014/main" id="{BD24AC30-86DF-4023-B225-E85E3F26030C}"/>
              </a:ext>
            </a:extLst>
          </p:cNvPr>
          <p:cNvSpPr txBox="1">
            <a:spLocks/>
          </p:cNvSpPr>
          <p:nvPr/>
        </p:nvSpPr>
        <p:spPr>
          <a:xfrm>
            <a:off x="1035699" y="57193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dirty="0">
                <a:solidFill>
                  <a:srgbClr val="FFFF00"/>
                </a:solidFill>
                <a:effectLst/>
                <a:latin typeface="Cambria" panose="02040503050406030204" pitchFamily="18" charset="0"/>
                <a:ea typeface="Cambria" panose="02040503050406030204" pitchFamily="18" charset="0"/>
              </a:rPr>
              <a:t>Then why not the Travel and Tourism sector, which is plagued by the ghosts of budgeting and time constraints ? </a:t>
            </a:r>
            <a:r>
              <a:rPr lang="en-IN" sz="2000" dirty="0">
                <a:solidFill>
                  <a:srgbClr val="FFFF00"/>
                </a:solidFill>
                <a:latin typeface="Cambria" panose="02040503050406030204" pitchFamily="18" charset="0"/>
                <a:ea typeface="Cambria" panose="02040503050406030204" pitchFamily="18" charset="0"/>
              </a:rPr>
              <a:t>As they see steps towards them they try to profitize themselves , by swindling the customers.</a:t>
            </a:r>
          </a:p>
          <a:p>
            <a:pPr algn="ctr"/>
            <a:endParaRPr lang="en-IN" sz="2000" dirty="0">
              <a:solidFill>
                <a:srgbClr val="C9C400"/>
              </a:solidFill>
              <a:latin typeface="Cambria" panose="02040503050406030204" pitchFamily="18" charset="0"/>
              <a:ea typeface="Cambria" panose="02040503050406030204" pitchFamily="18" charset="0"/>
            </a:endParaRPr>
          </a:p>
        </p:txBody>
      </p:sp>
      <p:sp>
        <p:nvSpPr>
          <p:cNvPr id="3" name="矩形 8">
            <a:extLst>
              <a:ext uri="{FF2B5EF4-FFF2-40B4-BE49-F238E27FC236}">
                <a16:creationId xmlns:a16="http://schemas.microsoft.com/office/drawing/2014/main" id="{3A4F4B1D-8CDA-4486-BC4D-AC44EB53D4FB}"/>
              </a:ext>
            </a:extLst>
          </p:cNvPr>
          <p:cNvSpPr/>
          <p:nvPr/>
        </p:nvSpPr>
        <p:spPr>
          <a:xfrm>
            <a:off x="805543" y="850232"/>
            <a:ext cx="10580914" cy="595482"/>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8">
            <a:extLst>
              <a:ext uri="{FF2B5EF4-FFF2-40B4-BE49-F238E27FC236}">
                <a16:creationId xmlns:a16="http://schemas.microsoft.com/office/drawing/2014/main" id="{86D4AC22-FEAD-4942-9FCA-9A55848899DB}"/>
              </a:ext>
            </a:extLst>
          </p:cNvPr>
          <p:cNvSpPr/>
          <p:nvPr/>
        </p:nvSpPr>
        <p:spPr>
          <a:xfrm>
            <a:off x="805544" y="1564486"/>
            <a:ext cx="5138057" cy="867440"/>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8">
            <a:extLst>
              <a:ext uri="{FF2B5EF4-FFF2-40B4-BE49-F238E27FC236}">
                <a16:creationId xmlns:a16="http://schemas.microsoft.com/office/drawing/2014/main" id="{DC776089-4E5B-429E-954F-D3BEDE56D5BC}"/>
              </a:ext>
            </a:extLst>
          </p:cNvPr>
          <p:cNvSpPr/>
          <p:nvPr/>
        </p:nvSpPr>
        <p:spPr>
          <a:xfrm>
            <a:off x="849086" y="5719357"/>
            <a:ext cx="10537371" cy="1136658"/>
          </a:xfrm>
          <a:prstGeom prst="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60316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BC71F">
            <a:alpha val="94000"/>
          </a:srgb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5DDA0F-E8A3-4306-A399-897063EF16FB}"/>
              </a:ext>
            </a:extLst>
          </p:cNvPr>
          <p:cNvSpPr txBox="1"/>
          <p:nvPr/>
        </p:nvSpPr>
        <p:spPr>
          <a:xfrm>
            <a:off x="5710693" y="448504"/>
            <a:ext cx="6517454" cy="923330"/>
          </a:xfrm>
          <a:prstGeom prst="rect">
            <a:avLst/>
          </a:prstGeom>
          <a:noFill/>
        </p:spPr>
        <p:txBody>
          <a:bodyPr wrap="square">
            <a:spAutoFit/>
          </a:bodyPr>
          <a:lstStyle/>
          <a:p>
            <a:r>
              <a:rPr lang="en-IN" sz="1800" b="1" dirty="0">
                <a:solidFill>
                  <a:schemeClr val="accent1">
                    <a:lumMod val="50000"/>
                  </a:schemeClr>
                </a:solidFill>
                <a:effectLst/>
                <a:latin typeface="NSimSun" panose="02010609030101010101" pitchFamily="49" charset="-122"/>
                <a:ea typeface="NSimSun" panose="02010609030101010101" pitchFamily="49" charset="-122"/>
                <a:cs typeface="Times New Roman" panose="02020603050405020304" pitchFamily="18" charset="0"/>
              </a:rPr>
              <a:t>These are hard times for travellers. They are also pretty tough for those just beginning with a view to getting started in the travel industry. </a:t>
            </a:r>
            <a:endParaRPr lang="en-IN" dirty="0">
              <a:solidFill>
                <a:schemeClr val="accent1">
                  <a:lumMod val="50000"/>
                </a:schemeClr>
              </a:solidFill>
              <a:latin typeface="NSimSun" panose="02010609030101010101" pitchFamily="49" charset="-122"/>
              <a:ea typeface="NSimSun" panose="02010609030101010101" pitchFamily="49" charset="-122"/>
            </a:endParaRPr>
          </a:p>
        </p:txBody>
      </p:sp>
      <p:sp>
        <p:nvSpPr>
          <p:cNvPr id="15" name="Title 1">
            <a:extLst>
              <a:ext uri="{FF2B5EF4-FFF2-40B4-BE49-F238E27FC236}">
                <a16:creationId xmlns:a16="http://schemas.microsoft.com/office/drawing/2014/main" id="{AD29DDC1-B2B4-423B-9760-2B448F7C18C3}"/>
              </a:ext>
            </a:extLst>
          </p:cNvPr>
          <p:cNvSpPr txBox="1">
            <a:spLocks/>
          </p:cNvSpPr>
          <p:nvPr/>
        </p:nvSpPr>
        <p:spPr>
          <a:xfrm>
            <a:off x="5674546" y="1933361"/>
            <a:ext cx="6517454" cy="923330"/>
          </a:xfrm>
          <a:prstGeom prst="rect">
            <a:avLst/>
          </a:prstGeom>
          <a:solidFill>
            <a:schemeClr val="tx2">
              <a:lumMod val="50000"/>
              <a:alpha val="62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800" b="1" dirty="0">
                <a:solidFill>
                  <a:srgbClr val="FFC000"/>
                </a:solidFill>
                <a:effectLst/>
                <a:latin typeface="NSimSun" panose="02010609030101010101" pitchFamily="49" charset="-122"/>
                <a:ea typeface="NSimSun" panose="02010609030101010101" pitchFamily="49" charset="-122"/>
                <a:cs typeface="Times New Roman" panose="02020603050405020304" pitchFamily="18" charset="0"/>
              </a:rPr>
              <a:t>Why go to your local agency to ask questions about some faraway destination when Google can answer those for you </a:t>
            </a:r>
            <a:r>
              <a:rPr lang="en-IN" sz="2000" b="1" dirty="0">
                <a:solidFill>
                  <a:srgbClr val="FFC000"/>
                </a:solidFill>
                <a:effectLst/>
                <a:latin typeface="NSimSun" panose="02010609030101010101" pitchFamily="49" charset="-122"/>
                <a:ea typeface="NSimSun" panose="02010609030101010101" pitchFamily="49" charset="-122"/>
                <a:cs typeface="Times New Roman" panose="02020603050405020304" pitchFamily="18" charset="0"/>
              </a:rPr>
              <a:t>?</a:t>
            </a:r>
            <a:r>
              <a:rPr lang="en-IN" sz="1800" b="1" dirty="0">
                <a:solidFill>
                  <a:srgbClr val="FFC000"/>
                </a:solidFill>
                <a:effectLst/>
                <a:latin typeface="NSimSun" panose="02010609030101010101" pitchFamily="49" charset="-122"/>
                <a:ea typeface="NSimSun" panose="02010609030101010101" pitchFamily="49" charset="-122"/>
                <a:cs typeface="Times New Roman" panose="02020603050405020304" pitchFamily="18" charset="0"/>
              </a:rPr>
              <a:t> </a:t>
            </a:r>
          </a:p>
        </p:txBody>
      </p:sp>
      <p:sp>
        <p:nvSpPr>
          <p:cNvPr id="17" name="TextBox 16">
            <a:extLst>
              <a:ext uri="{FF2B5EF4-FFF2-40B4-BE49-F238E27FC236}">
                <a16:creationId xmlns:a16="http://schemas.microsoft.com/office/drawing/2014/main" id="{35DEBE1D-FE7C-4B58-AE17-09F1F68CE8AA}"/>
              </a:ext>
            </a:extLst>
          </p:cNvPr>
          <p:cNvSpPr txBox="1"/>
          <p:nvPr/>
        </p:nvSpPr>
        <p:spPr>
          <a:xfrm>
            <a:off x="5674546" y="3329532"/>
            <a:ext cx="6517454" cy="954107"/>
          </a:xfrm>
          <a:prstGeom prst="rect">
            <a:avLst/>
          </a:prstGeom>
          <a:solidFill>
            <a:schemeClr val="tx1">
              <a:lumMod val="85000"/>
              <a:lumOff val="15000"/>
              <a:alpha val="68000"/>
            </a:schemeClr>
          </a:solidFill>
        </p:spPr>
        <p:txBody>
          <a:bodyPr wrap="square">
            <a:spAutoFit/>
          </a:bodyPr>
          <a:lstStyle/>
          <a:p>
            <a:pPr algn="ctr"/>
            <a:r>
              <a:rPr lang="en-IN" sz="1800" b="1" dirty="0">
                <a:solidFill>
                  <a:srgbClr val="FFC000"/>
                </a:solidFill>
                <a:effectLst/>
                <a:latin typeface="NSimSun" panose="02010609030101010101" pitchFamily="49" charset="-122"/>
                <a:ea typeface="NSimSun" panose="02010609030101010101" pitchFamily="49" charset="-122"/>
                <a:cs typeface="Times New Roman" panose="02020603050405020304" pitchFamily="18" charset="0"/>
              </a:rPr>
              <a:t>Why rely on a third party agency when we can, through the internet, find the accommodation or service that you’re looking for and book directly </a:t>
            </a:r>
            <a:r>
              <a:rPr lang="en-IN" sz="2000" b="1" dirty="0">
                <a:solidFill>
                  <a:srgbClr val="FFC000"/>
                </a:solidFill>
                <a:effectLst/>
                <a:latin typeface="NSimSun" panose="02010609030101010101" pitchFamily="49" charset="-122"/>
                <a:ea typeface="NSimSun" panose="02010609030101010101" pitchFamily="49" charset="-122"/>
                <a:cs typeface="Times New Roman" panose="02020603050405020304" pitchFamily="18" charset="0"/>
              </a:rPr>
              <a:t>?</a:t>
            </a:r>
            <a:r>
              <a:rPr lang="en-IN" sz="1800" b="1" dirty="0">
                <a:solidFill>
                  <a:srgbClr val="FFC000"/>
                </a:solidFill>
                <a:effectLst/>
                <a:latin typeface="NSimSun" panose="02010609030101010101" pitchFamily="49" charset="-122"/>
                <a:ea typeface="NSimSun" panose="02010609030101010101" pitchFamily="49" charset="-122"/>
                <a:cs typeface="Times New Roman" panose="02020603050405020304" pitchFamily="18" charset="0"/>
              </a:rPr>
              <a:t> </a:t>
            </a:r>
          </a:p>
        </p:txBody>
      </p:sp>
      <p:sp>
        <p:nvSpPr>
          <p:cNvPr id="19" name="TextBox 18">
            <a:extLst>
              <a:ext uri="{FF2B5EF4-FFF2-40B4-BE49-F238E27FC236}">
                <a16:creationId xmlns:a16="http://schemas.microsoft.com/office/drawing/2014/main" id="{34F5E5E0-604A-4C48-95D9-E5DA78DEC811}"/>
              </a:ext>
            </a:extLst>
          </p:cNvPr>
          <p:cNvSpPr txBox="1"/>
          <p:nvPr/>
        </p:nvSpPr>
        <p:spPr>
          <a:xfrm>
            <a:off x="5651771" y="4814389"/>
            <a:ext cx="6540228" cy="677108"/>
          </a:xfrm>
          <a:prstGeom prst="rect">
            <a:avLst/>
          </a:prstGeom>
          <a:solidFill>
            <a:schemeClr val="tx1">
              <a:lumMod val="85000"/>
              <a:lumOff val="15000"/>
              <a:alpha val="68000"/>
            </a:schemeClr>
          </a:solidFill>
        </p:spPr>
        <p:txBody>
          <a:bodyPr wrap="square">
            <a:spAutoFit/>
          </a:bodyPr>
          <a:lstStyle/>
          <a:p>
            <a:pPr algn="ctr"/>
            <a:r>
              <a:rPr lang="en-IN" sz="1800" b="1" dirty="0">
                <a:solidFill>
                  <a:srgbClr val="FFC000"/>
                </a:solidFill>
                <a:effectLst/>
                <a:latin typeface="NSimSun" panose="02010609030101010101" pitchFamily="49" charset="-122"/>
                <a:ea typeface="NSimSun" panose="02010609030101010101" pitchFamily="49" charset="-122"/>
                <a:cs typeface="Times New Roman" panose="02020603050405020304" pitchFamily="18" charset="0"/>
              </a:rPr>
              <a:t>Any why remain loyal to a particular agent when there are thousands at your fingertips </a:t>
            </a:r>
            <a:r>
              <a:rPr lang="en-IN" sz="2000" b="1" dirty="0">
                <a:solidFill>
                  <a:srgbClr val="FFC000"/>
                </a:solidFill>
                <a:effectLst/>
                <a:latin typeface="NSimSun" panose="02010609030101010101" pitchFamily="49" charset="-122"/>
                <a:ea typeface="NSimSun" panose="02010609030101010101" pitchFamily="49" charset="-122"/>
                <a:cs typeface="Times New Roman" panose="02020603050405020304" pitchFamily="18" charset="0"/>
              </a:rPr>
              <a:t>?</a:t>
            </a:r>
            <a:endParaRPr lang="en-IN" sz="4800" b="1" dirty="0">
              <a:solidFill>
                <a:srgbClr val="FFC000"/>
              </a:solidFill>
              <a:latin typeface="NSimSun" panose="02010609030101010101" pitchFamily="49" charset="-122"/>
              <a:ea typeface="NSimSun" panose="02010609030101010101" pitchFamily="49" charset="-122"/>
            </a:endParaRPr>
          </a:p>
        </p:txBody>
      </p:sp>
      <p:pic>
        <p:nvPicPr>
          <p:cNvPr id="4" name="Picture 3" descr="Two people climbing a mountain">
            <a:extLst>
              <a:ext uri="{FF2B5EF4-FFF2-40B4-BE49-F238E27FC236}">
                <a16:creationId xmlns:a16="http://schemas.microsoft.com/office/drawing/2014/main" id="{629F2A20-8FE1-4EA2-AE83-45314542A6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278" b="2278"/>
          <a:stretch/>
        </p:blipFill>
        <p:spPr>
          <a:xfrm>
            <a:off x="232860" y="243840"/>
            <a:ext cx="5432443" cy="6377939"/>
          </a:xfrm>
          <a:prstGeom prst="rect">
            <a:avLst/>
          </a:prstGeom>
        </p:spPr>
      </p:pic>
    </p:spTree>
    <p:extLst>
      <p:ext uri="{BB962C8B-B14F-4D97-AF65-F5344CB8AC3E}">
        <p14:creationId xmlns:p14="http://schemas.microsoft.com/office/powerpoint/2010/main" val="16469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6455133" y="606490"/>
            <a:ext cx="4256410" cy="2509934"/>
          </a:xfrm>
          <a:prstGeom prst="rect">
            <a:avLst/>
          </a:prstGeom>
        </p:spPr>
        <p:txBody>
          <a:bodyPr spcFirstLastPara="1" vert="horz" wrap="square" lIns="121900" tIns="121900" rIns="121900" bIns="121900" rtlCol="0" anchor="b" anchorCtr="0">
            <a:noAutofit/>
          </a:bodyPr>
          <a:lstStyle/>
          <a:p>
            <a:pPr algn="ctr">
              <a:lnSpc>
                <a:spcPct val="107000"/>
              </a:lnSpc>
              <a:spcAft>
                <a:spcPts val="800"/>
              </a:spcAft>
            </a:pPr>
            <a:r>
              <a:rPr lang="en-IN" sz="1800" dirty="0">
                <a:effectLst/>
                <a:latin typeface="Cambria Math" panose="02040503050406030204" pitchFamily="18" charset="0"/>
                <a:ea typeface="Cambria Math" panose="02040503050406030204" pitchFamily="18" charset="0"/>
                <a:cs typeface="Times New Roman" panose="02020603050405020304" pitchFamily="18" charset="0"/>
              </a:rPr>
              <a:t>However, Nowadays Travellers aren’t naïve when it comes to pricing their trip. They’re sensible enough to shop around and find the best deal, and they certainly won’t be fooled into paying over the odds when they know how many potential options there are available for them.</a:t>
            </a:r>
          </a:p>
        </p:txBody>
      </p:sp>
      <p:pic>
        <p:nvPicPr>
          <p:cNvPr id="288" name="Google Shape;288;p35"/>
          <p:cNvPicPr preferRelativeResize="0"/>
          <p:nvPr/>
        </p:nvPicPr>
        <p:blipFill rotWithShape="1">
          <a:blip r:embed="rId3">
            <a:alphaModFix/>
          </a:blip>
          <a:srcRect l="9821" t="1127" r="38920"/>
          <a:stretch/>
        </p:blipFill>
        <p:spPr>
          <a:xfrm>
            <a:off x="0" y="1"/>
            <a:ext cx="5473933" cy="6858001"/>
          </a:xfrm>
          <a:prstGeom prst="rect">
            <a:avLst/>
          </a:prstGeom>
          <a:noFill/>
          <a:ln>
            <a:noFill/>
          </a:ln>
        </p:spPr>
      </p:pic>
      <p:sp>
        <p:nvSpPr>
          <p:cNvPr id="289" name="Google Shape;289;p35"/>
          <p:cNvSpPr txBox="1">
            <a:spLocks noGrp="1"/>
          </p:cNvSpPr>
          <p:nvPr>
            <p:ph type="ctrTitle" idx="2"/>
          </p:nvPr>
        </p:nvSpPr>
        <p:spPr>
          <a:xfrm rot="5400000">
            <a:off x="8914400" y="3044900"/>
            <a:ext cx="5901600" cy="260800"/>
          </a:xfrm>
          <a:prstGeom prst="rect">
            <a:avLst/>
          </a:prstGeom>
        </p:spPr>
        <p:txBody>
          <a:bodyPr spcFirstLastPara="1" vert="horz" wrap="square" lIns="121900" tIns="121900" rIns="121900" bIns="121900" rtlCol="0" anchor="ctr" anchorCtr="0">
            <a:noAutofit/>
          </a:bodyPr>
          <a:lstStyle/>
          <a:p>
            <a:r>
              <a:rPr lang="es" dirty="0">
                <a:solidFill>
                  <a:schemeClr val="accent2">
                    <a:lumMod val="75000"/>
                  </a:schemeClr>
                </a:solidFill>
              </a:rPr>
              <a:t>Optimal Analyser and Feasible Solution</a:t>
            </a:r>
            <a:endParaRPr dirty="0">
              <a:solidFill>
                <a:schemeClr val="accent2">
                  <a:lumMod val="75000"/>
                </a:schemeClr>
              </a:solidFill>
            </a:endParaRPr>
          </a:p>
        </p:txBody>
      </p:sp>
      <p:sp>
        <p:nvSpPr>
          <p:cNvPr id="290" name="Google Shape;290;p35"/>
          <p:cNvSpPr txBox="1">
            <a:spLocks noGrp="1"/>
          </p:cNvSpPr>
          <p:nvPr>
            <p:ph type="subTitle" idx="1"/>
          </p:nvPr>
        </p:nvSpPr>
        <p:spPr>
          <a:xfrm>
            <a:off x="6704738" y="3741577"/>
            <a:ext cx="3757200" cy="2699812"/>
          </a:xfrm>
          <a:prstGeom prst="rect">
            <a:avLst/>
          </a:prstGeom>
        </p:spPr>
        <p:txBody>
          <a:bodyPr spcFirstLastPara="1" vert="horz" wrap="square" lIns="121900" tIns="121900" rIns="121900" bIns="121900" rtlCol="0" anchor="t" anchorCtr="0">
            <a:noAutofit/>
          </a:bodyPr>
          <a:lstStyle/>
          <a:p>
            <a:pPr algn="ctr">
              <a:lnSpc>
                <a:spcPct val="107000"/>
              </a:lnSpc>
              <a:spcAft>
                <a:spcPts val="800"/>
              </a:spcAft>
            </a:pPr>
            <a:r>
              <a:rPr lang="en-IN" sz="1800" b="1" dirty="0">
                <a:effectLst/>
                <a:latin typeface="Cambria Math" panose="02040503050406030204" pitchFamily="18" charset="0"/>
                <a:ea typeface="Cambria Math" panose="02040503050406030204" pitchFamily="18" charset="0"/>
                <a:cs typeface="Times New Roman" panose="02020603050405020304" pitchFamily="18" charset="0"/>
              </a:rPr>
              <a:t>With more holiday bargains on the internet than you can imagine, along with a host of small agencies and big hitters buying the attention of potential travellers, loyalty is a rare thing in today’s market</a:t>
            </a:r>
          </a:p>
        </p:txBody>
      </p:sp>
      <p:sp>
        <p:nvSpPr>
          <p:cNvPr id="7" name="TextBox 6">
            <a:extLst>
              <a:ext uri="{FF2B5EF4-FFF2-40B4-BE49-F238E27FC236}">
                <a16:creationId xmlns:a16="http://schemas.microsoft.com/office/drawing/2014/main" id="{E3D097BD-3D96-43B2-8ED7-E3243C1706C9}"/>
              </a:ext>
            </a:extLst>
          </p:cNvPr>
          <p:cNvSpPr txBox="1"/>
          <p:nvPr/>
        </p:nvSpPr>
        <p:spPr>
          <a:xfrm>
            <a:off x="86991" y="224500"/>
            <a:ext cx="6097554" cy="375552"/>
          </a:xfrm>
          <a:prstGeom prst="rect">
            <a:avLst/>
          </a:prstGeom>
          <a:noFill/>
        </p:spPr>
        <p:txBody>
          <a:bodyPr wrap="square">
            <a:spAutoFit/>
          </a:bodyPr>
          <a:lstStyle/>
          <a:p>
            <a:pPr>
              <a:lnSpc>
                <a:spcPct val="107000"/>
              </a:lnSpc>
              <a:spcAft>
                <a:spcPts val="800"/>
              </a:spcAft>
            </a:pPr>
            <a:r>
              <a:rPr lang="en-IN" dirty="0">
                <a:effectLst/>
                <a:ea typeface="Calibri" panose="020F0502020204030204" pitchFamily="34" charset="0"/>
                <a:cs typeface="Times New Roman" panose="02020603050405020304" pitchFamily="18" charset="0"/>
              </a:rPr>
              <a:t>Let’s Break Bonds With the Fake Agencies</a:t>
            </a:r>
          </a:p>
        </p:txBody>
      </p:sp>
    </p:spTree>
    <p:extLst>
      <p:ext uri="{BB962C8B-B14F-4D97-AF65-F5344CB8AC3E}">
        <p14:creationId xmlns:p14="http://schemas.microsoft.com/office/powerpoint/2010/main" val="280034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AAAC51-2206-404A-BB2C-66BD1920EEB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96BA5CB1-31D7-40F5-9A36-8798EA0ADA51}"/>
              </a:ext>
            </a:extLst>
          </p:cNvPr>
          <p:cNvPicPr>
            <a:picLocks noChangeAspect="1"/>
          </p:cNvPicPr>
          <p:nvPr/>
        </p:nvPicPr>
        <p:blipFill rotWithShape="1">
          <a:blip r:embed="rId2">
            <a:extLst>
              <a:ext uri="{28A0092B-C50C-407E-A947-70E740481C1C}">
                <a14:useLocalDpi xmlns:a14="http://schemas.microsoft.com/office/drawing/2010/main" val="0"/>
              </a:ext>
            </a:extLst>
          </a:blip>
          <a:srcRect b="14695"/>
          <a:stretch/>
        </p:blipFill>
        <p:spPr>
          <a:xfrm>
            <a:off x="104775" y="104775"/>
            <a:ext cx="8801141" cy="6648450"/>
          </a:xfrm>
          <a:prstGeom prst="rect">
            <a:avLst/>
          </a:prstGeom>
        </p:spPr>
      </p:pic>
      <p:sp>
        <p:nvSpPr>
          <p:cNvPr id="2" name="Title 1">
            <a:extLst>
              <a:ext uri="{FF2B5EF4-FFF2-40B4-BE49-F238E27FC236}">
                <a16:creationId xmlns:a16="http://schemas.microsoft.com/office/drawing/2014/main" id="{C7EF4621-442A-45B8-B1E0-70202AE34DBB}"/>
              </a:ext>
            </a:extLst>
          </p:cNvPr>
          <p:cNvSpPr>
            <a:spLocks noGrp="1"/>
          </p:cNvSpPr>
          <p:nvPr>
            <p:ph type="ctrTitle"/>
          </p:nvPr>
        </p:nvSpPr>
        <p:spPr>
          <a:xfrm>
            <a:off x="8439150" y="0"/>
            <a:ext cx="3752849" cy="6858000"/>
          </a:xfrm>
          <a:solidFill>
            <a:schemeClr val="tx1">
              <a:lumMod val="85000"/>
              <a:lumOff val="15000"/>
            </a:schemeClr>
          </a:solidFill>
        </p:spPr>
        <p:txBody>
          <a:bodyPr/>
          <a:lstStyle/>
          <a:p>
            <a:br>
              <a:rPr lang="en-IN" dirty="0"/>
            </a:br>
            <a:endParaRPr lang="en-IN" dirty="0"/>
          </a:p>
        </p:txBody>
      </p:sp>
      <p:sp>
        <p:nvSpPr>
          <p:cNvPr id="7" name="Title 1">
            <a:extLst>
              <a:ext uri="{FF2B5EF4-FFF2-40B4-BE49-F238E27FC236}">
                <a16:creationId xmlns:a16="http://schemas.microsoft.com/office/drawing/2014/main" id="{388451F3-1CEC-4F05-8D80-DB5568D93432}"/>
              </a:ext>
            </a:extLst>
          </p:cNvPr>
          <p:cNvSpPr txBox="1">
            <a:spLocks/>
          </p:cNvSpPr>
          <p:nvPr/>
        </p:nvSpPr>
        <p:spPr>
          <a:xfrm>
            <a:off x="8296147" y="266726"/>
            <a:ext cx="3924384" cy="1403333"/>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a:solidFill>
                  <a:schemeClr val="bg2">
                    <a:lumMod val="90000"/>
                  </a:schemeClr>
                </a:solidFill>
                <a:effectLst/>
                <a:latin typeface="Cambria Math" panose="02040503050406030204" pitchFamily="18" charset="0"/>
                <a:ea typeface="Cambria Math" panose="02040503050406030204" pitchFamily="18" charset="0"/>
                <a:cs typeface="Times New Roman" panose="02020603050405020304" pitchFamily="18" charset="0"/>
              </a:rPr>
              <a:t>What We Gonna Do Now ?</a:t>
            </a:r>
            <a:endParaRPr lang="en-IN" sz="5400" b="1" dirty="0">
              <a:solidFill>
                <a:schemeClr val="bg2">
                  <a:lumMod val="90000"/>
                </a:schemeClr>
              </a:solidFill>
              <a:latin typeface="Cambria Math" panose="02040503050406030204" pitchFamily="18" charset="0"/>
              <a:ea typeface="Cambria Math" panose="02040503050406030204" pitchFamily="18" charset="0"/>
            </a:endParaRPr>
          </a:p>
        </p:txBody>
      </p:sp>
      <p:sp>
        <p:nvSpPr>
          <p:cNvPr id="11" name="Title 1">
            <a:extLst>
              <a:ext uri="{FF2B5EF4-FFF2-40B4-BE49-F238E27FC236}">
                <a16:creationId xmlns:a16="http://schemas.microsoft.com/office/drawing/2014/main" id="{45FE0844-97FA-4ABE-96D4-4D10784F5AE0}"/>
              </a:ext>
            </a:extLst>
          </p:cNvPr>
          <p:cNvSpPr txBox="1">
            <a:spLocks/>
          </p:cNvSpPr>
          <p:nvPr/>
        </p:nvSpPr>
        <p:spPr>
          <a:xfrm>
            <a:off x="8439149" y="2601119"/>
            <a:ext cx="3683987" cy="24086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a:solidFill>
                  <a:schemeClr val="bg2">
                    <a:lumMod val="90000"/>
                  </a:schemeClr>
                </a:solidFill>
                <a:effectLst/>
                <a:latin typeface="Cambria Math" panose="02040503050406030204" pitchFamily="18" charset="0"/>
                <a:ea typeface="Cambria Math" panose="02040503050406030204" pitchFamily="18" charset="0"/>
                <a:cs typeface="Times New Roman" panose="02020603050405020304" pitchFamily="18" charset="0"/>
              </a:rPr>
              <a:t>Let us See What do we have to Overcome This Problem!</a:t>
            </a:r>
            <a:endParaRPr lang="en-IN" sz="5400" b="1" dirty="0">
              <a:solidFill>
                <a:schemeClr val="bg2">
                  <a:lumMod val="90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15514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25000"/>
            <a:alpha val="82000"/>
          </a:schemeClr>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EEFADC8-FBF4-4F0F-BB86-F7639AFD21B1}"/>
              </a:ext>
            </a:extLst>
          </p:cNvPr>
          <p:cNvSpPr/>
          <p:nvPr/>
        </p:nvSpPr>
        <p:spPr>
          <a:xfrm>
            <a:off x="3007809" y="979620"/>
            <a:ext cx="9379209" cy="3540708"/>
          </a:xfrm>
          <a:prstGeom prst="roundRect">
            <a:avLst>
              <a:gd name="adj" fmla="val 50000"/>
            </a:avLst>
          </a:prstGeom>
          <a:blipFill dpi="0" rotWithShape="1">
            <a:blip r:embed="rId2">
              <a:alphaModFix amt="34000"/>
              <a:extLst>
                <a:ext uri="{28A0092B-C50C-407E-A947-70E740481C1C}">
                  <a14:useLocalDpi xmlns:a14="http://schemas.microsoft.com/office/drawing/2010/main" val="0"/>
                </a:ext>
              </a:extLst>
            </a:blip>
            <a:srcRect/>
            <a:stretch>
              <a:fillRect/>
            </a:stretch>
          </a:blip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449A4A6-C57B-46B6-909B-8E6237CCF526}"/>
              </a:ext>
            </a:extLst>
          </p:cNvPr>
          <p:cNvSpPr>
            <a:spLocks noGrp="1"/>
          </p:cNvSpPr>
          <p:nvPr>
            <p:ph type="title"/>
          </p:nvPr>
        </p:nvSpPr>
        <p:spPr>
          <a:xfrm>
            <a:off x="870079" y="344776"/>
            <a:ext cx="10451841" cy="1127773"/>
          </a:xfrm>
        </p:spPr>
        <p:txBody>
          <a:bodyPr>
            <a:normAutofit/>
          </a:bodyPr>
          <a:lstStyle/>
          <a:p>
            <a:r>
              <a:rPr lang="en-IN" sz="2000" dirty="0">
                <a:solidFill>
                  <a:srgbClr val="FFC000"/>
                </a:solidFill>
                <a:effectLst/>
                <a:latin typeface="Century" panose="02040604050505020304" pitchFamily="18" charset="0"/>
                <a:ea typeface="Calibri" panose="020F0502020204030204" pitchFamily="34" charset="0"/>
                <a:cs typeface="Times New Roman" panose="02020603050405020304" pitchFamily="18" charset="0"/>
              </a:rPr>
              <a:t>~ In this research we used method of Kruskal Algorithm using the concept of Travelling Salesman Problem (TSP) to determine the regular service routs that minimizes the travelling costs. </a:t>
            </a:r>
            <a:endParaRPr lang="en-IN" sz="4800" dirty="0">
              <a:solidFill>
                <a:srgbClr val="FFC000"/>
              </a:solidFill>
              <a:latin typeface="Century" panose="02040604050505020304" pitchFamily="18" charset="0"/>
            </a:endParaRPr>
          </a:p>
        </p:txBody>
      </p:sp>
      <p:sp>
        <p:nvSpPr>
          <p:cNvPr id="4" name="Content Placeholder 2">
            <a:extLst>
              <a:ext uri="{FF2B5EF4-FFF2-40B4-BE49-F238E27FC236}">
                <a16:creationId xmlns:a16="http://schemas.microsoft.com/office/drawing/2014/main" id="{F9C22484-98DD-4132-93AB-EE13820FB3B6}"/>
              </a:ext>
            </a:extLst>
          </p:cNvPr>
          <p:cNvSpPr txBox="1">
            <a:spLocks/>
          </p:cNvSpPr>
          <p:nvPr/>
        </p:nvSpPr>
        <p:spPr>
          <a:xfrm>
            <a:off x="713142" y="1928361"/>
            <a:ext cx="9908950" cy="106355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entury" panose="02040604050505020304" pitchFamily="18" charset="0"/>
              </a:rPr>
              <a:t>Objective</a:t>
            </a: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ook Antiqua" panose="02040602050305030304" pitchFamily="18" charset="0"/>
              </a:rPr>
              <a:t> : - </a:t>
            </a:r>
            <a:r>
              <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ook Antiqua" panose="02040602050305030304" pitchFamily="18" charset="0"/>
              </a:rPr>
              <a:t>“</a:t>
            </a:r>
            <a:r>
              <a:rPr lang="en-US" sz="23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ook Antiqua" panose="02040602050305030304" pitchFamily="18" charset="0"/>
                <a:ea typeface="Times New Roman" panose="02020603050405020304" pitchFamily="18" charset="0"/>
              </a:rPr>
              <a:t>The primary objective of this project is to find the shortest possible route that visits the city in a limited amount of time in C programming language. </a:t>
            </a:r>
            <a:endParaRPr lang="en-IN" sz="23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ook Antiqua" panose="02040602050305030304" pitchFamily="18" charset="0"/>
              <a:ea typeface="Times New Roman" panose="02020603050405020304" pitchFamily="18" charset="0"/>
            </a:endParaRPr>
          </a:p>
          <a:p>
            <a:pPr marL="0" indent="0" algn="ctr">
              <a:buFont typeface="Arial" panose="020B0604020202020204" pitchFamily="34" charset="0"/>
              <a:buNone/>
            </a:pPr>
            <a:r>
              <a:rPr lang="en-US" sz="20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ook Antiqua" panose="02040602050305030304" pitchFamily="18" charset="0"/>
              </a:rPr>
              <a:t> “</a:t>
            </a:r>
            <a:r>
              <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ook Antiqua" panose="02040602050305030304" pitchFamily="18" charset="0"/>
              </a:rPr>
              <a:t> </a:t>
            </a:r>
          </a:p>
        </p:txBody>
      </p:sp>
      <p:sp>
        <p:nvSpPr>
          <p:cNvPr id="6" name="TextBox 5">
            <a:extLst>
              <a:ext uri="{FF2B5EF4-FFF2-40B4-BE49-F238E27FC236}">
                <a16:creationId xmlns:a16="http://schemas.microsoft.com/office/drawing/2014/main" id="{09194CE1-9E30-4638-BDF2-AD140B623673}"/>
              </a:ext>
            </a:extLst>
          </p:cNvPr>
          <p:cNvSpPr txBox="1"/>
          <p:nvPr/>
        </p:nvSpPr>
        <p:spPr>
          <a:xfrm>
            <a:off x="870079" y="1457832"/>
            <a:ext cx="7671318" cy="400110"/>
          </a:xfrm>
          <a:prstGeom prst="rect">
            <a:avLst/>
          </a:prstGeom>
          <a:noFill/>
        </p:spPr>
        <p:txBody>
          <a:bodyPr wrap="square">
            <a:spAutoFit/>
          </a:bodyPr>
          <a:lstStyle/>
          <a:p>
            <a:r>
              <a:rPr lang="en-US" sz="2000" b="0" i="0" dirty="0">
                <a:solidFill>
                  <a:schemeClr val="bg1">
                    <a:lumMod val="85000"/>
                  </a:schemeClr>
                </a:solidFill>
                <a:effectLst/>
                <a:latin typeface="Baskerville Old Face" panose="02020602080505020303" pitchFamily="18" charset="0"/>
              </a:rPr>
              <a:t>The cities will be sorted out in such a way that it does not form a cycle.~</a:t>
            </a:r>
            <a:endParaRPr lang="en-IN" sz="2000" dirty="0">
              <a:solidFill>
                <a:schemeClr val="bg1">
                  <a:lumMod val="85000"/>
                </a:schemeClr>
              </a:solidFill>
              <a:latin typeface="Baskerville Old Face" panose="02020602080505020303" pitchFamily="18" charset="0"/>
            </a:endParaRPr>
          </a:p>
        </p:txBody>
      </p:sp>
      <p:sp>
        <p:nvSpPr>
          <p:cNvPr id="8" name="TextBox 7">
            <a:extLst>
              <a:ext uri="{FF2B5EF4-FFF2-40B4-BE49-F238E27FC236}">
                <a16:creationId xmlns:a16="http://schemas.microsoft.com/office/drawing/2014/main" id="{9AAFC7E4-D7A4-40E1-BF30-1B09A29C741F}"/>
              </a:ext>
            </a:extLst>
          </p:cNvPr>
          <p:cNvSpPr txBox="1"/>
          <p:nvPr/>
        </p:nvSpPr>
        <p:spPr>
          <a:xfrm>
            <a:off x="632925" y="4686084"/>
            <a:ext cx="11142307" cy="369332"/>
          </a:xfrm>
          <a:prstGeom prst="rect">
            <a:avLst/>
          </a:prstGeom>
          <a:noFill/>
        </p:spPr>
        <p:txBody>
          <a:bodyPr wrap="square">
            <a:spAutoFit/>
          </a:bodyPr>
          <a:lstStyle/>
          <a:p>
            <a:r>
              <a:rPr lang="en-US" b="0" i="0" dirty="0">
                <a:solidFill>
                  <a:srgbClr val="FFC000"/>
                </a:solidFill>
                <a:effectLst/>
                <a:latin typeface="Century" panose="02040604050505020304" pitchFamily="18" charset="0"/>
              </a:rPr>
              <a:t>~ The simplest solution is to try all the possibilities, </a:t>
            </a:r>
            <a:r>
              <a:rPr lang="en-US" dirty="0">
                <a:solidFill>
                  <a:srgbClr val="FFC000"/>
                </a:solidFill>
                <a:latin typeface="Century" panose="02040604050505020304" pitchFamily="18" charset="0"/>
              </a:rPr>
              <a:t>b</a:t>
            </a:r>
            <a:r>
              <a:rPr lang="en-US" b="0" i="0" dirty="0">
                <a:solidFill>
                  <a:srgbClr val="FFC000"/>
                </a:solidFill>
                <a:effectLst/>
                <a:latin typeface="Century" panose="02040604050505020304" pitchFamily="18" charset="0"/>
              </a:rPr>
              <a:t>ut this is also the most Time </a:t>
            </a:r>
            <a:r>
              <a:rPr lang="en-US" dirty="0">
                <a:solidFill>
                  <a:srgbClr val="FFC000"/>
                </a:solidFill>
                <a:latin typeface="Century" panose="02040604050505020304" pitchFamily="18" charset="0"/>
              </a:rPr>
              <a:t>C</a:t>
            </a:r>
            <a:r>
              <a:rPr lang="en-US" b="0" i="0" dirty="0">
                <a:solidFill>
                  <a:srgbClr val="FFC000"/>
                </a:solidFill>
                <a:effectLst/>
                <a:latin typeface="Century" panose="02040604050505020304" pitchFamily="18" charset="0"/>
              </a:rPr>
              <a:t>onsuming.</a:t>
            </a:r>
            <a:endParaRPr lang="en-IN" dirty="0">
              <a:solidFill>
                <a:srgbClr val="FFC000"/>
              </a:solidFill>
              <a:latin typeface="Century" panose="02040604050505020304" pitchFamily="18" charset="0"/>
            </a:endParaRPr>
          </a:p>
        </p:txBody>
      </p:sp>
      <p:sp>
        <p:nvSpPr>
          <p:cNvPr id="10" name="TextBox 9">
            <a:extLst>
              <a:ext uri="{FF2B5EF4-FFF2-40B4-BE49-F238E27FC236}">
                <a16:creationId xmlns:a16="http://schemas.microsoft.com/office/drawing/2014/main" id="{39886F5A-D7B6-437A-8510-1EF94FC32ED0}"/>
              </a:ext>
            </a:extLst>
          </p:cNvPr>
          <p:cNvSpPr txBox="1"/>
          <p:nvPr/>
        </p:nvSpPr>
        <p:spPr>
          <a:xfrm>
            <a:off x="768575" y="5170213"/>
            <a:ext cx="10134600" cy="1538883"/>
          </a:xfrm>
          <a:prstGeom prst="rect">
            <a:avLst/>
          </a:prstGeom>
          <a:noFill/>
        </p:spPr>
        <p:txBody>
          <a:bodyPr wrap="square">
            <a:spAutoFit/>
          </a:bodyPr>
          <a:lstStyle/>
          <a:p>
            <a:r>
              <a:rPr lang="en-US" sz="2000" b="0" i="0" dirty="0">
                <a:solidFill>
                  <a:schemeClr val="bg1">
                    <a:lumMod val="85000"/>
                  </a:schemeClr>
                </a:solidFill>
                <a:effectLst/>
                <a:latin typeface="Baskerville Old Face" panose="02020602080505020303" pitchFamily="18" charset="0"/>
              </a:rPr>
              <a:t>Not only It focus on finding the most effective route, Our Research is often concerned with finding the cheapest solution.~</a:t>
            </a:r>
          </a:p>
          <a:p>
            <a:endParaRPr lang="en-US" b="0" i="0" dirty="0">
              <a:solidFill>
                <a:schemeClr val="bg1">
                  <a:lumMod val="85000"/>
                </a:schemeClr>
              </a:solidFill>
              <a:effectLst/>
              <a:latin typeface="Century" panose="02040604050505020304" pitchFamily="18" charset="0"/>
            </a:endParaRPr>
          </a:p>
          <a:p>
            <a:r>
              <a:rPr lang="en-US" b="0" i="0" dirty="0">
                <a:solidFill>
                  <a:srgbClr val="FFC000"/>
                </a:solidFill>
                <a:effectLst/>
                <a:latin typeface="Century" panose="02040604050505020304" pitchFamily="18" charset="0"/>
              </a:rPr>
              <a:t>~ The large amount of variables creates a challenge when finding the shortest route, which makes approximate, fast and cheap solutions all the more attractive.</a:t>
            </a:r>
            <a:endParaRPr lang="en-IN" dirty="0">
              <a:solidFill>
                <a:srgbClr val="FFC000"/>
              </a:solidFill>
              <a:latin typeface="Century" panose="02040604050505020304" pitchFamily="18" charset="0"/>
            </a:endParaRPr>
          </a:p>
        </p:txBody>
      </p:sp>
      <p:sp>
        <p:nvSpPr>
          <p:cNvPr id="16" name="Rectangle: Rounded Corners 15">
            <a:extLst>
              <a:ext uri="{FF2B5EF4-FFF2-40B4-BE49-F238E27FC236}">
                <a16:creationId xmlns:a16="http://schemas.microsoft.com/office/drawing/2014/main" id="{956DC1D5-5B12-49EF-8F32-FD2054511DEB}"/>
              </a:ext>
            </a:extLst>
          </p:cNvPr>
          <p:cNvSpPr/>
          <p:nvPr/>
        </p:nvSpPr>
        <p:spPr>
          <a:xfrm>
            <a:off x="10067439" y="906330"/>
            <a:ext cx="2079366" cy="1767104"/>
          </a:xfrm>
          <a:prstGeom prst="roundRect">
            <a:avLst>
              <a:gd name="adj" fmla="val 50000"/>
            </a:avLst>
          </a:prstGeom>
          <a:blipFill dpi="0" rotWithShape="1">
            <a:blip r:embed="rId3">
              <a:alphaModFix amt="57000"/>
              <a:extLst>
                <a:ext uri="{28A0092B-C50C-407E-A947-70E740481C1C}">
                  <a14:useLocalDpi xmlns:a14="http://schemas.microsoft.com/office/drawing/2010/main" val="0"/>
                </a:ext>
              </a:extLst>
            </a:blip>
            <a:srcRect/>
            <a:stretch>
              <a:fillRect/>
            </a:stretch>
          </a:blip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7A4CE38-A320-4351-AF41-7C83E6D0A6EF}"/>
              </a:ext>
            </a:extLst>
          </p:cNvPr>
          <p:cNvSpPr txBox="1"/>
          <p:nvPr/>
        </p:nvSpPr>
        <p:spPr>
          <a:xfrm>
            <a:off x="784158" y="2749974"/>
            <a:ext cx="10839839" cy="1477328"/>
          </a:xfrm>
          <a:prstGeom prst="rect">
            <a:avLst/>
          </a:prstGeom>
          <a:noFill/>
        </p:spPr>
        <p:txBody>
          <a:bodyPr wrap="square" rtlCol="0">
            <a:spAutoFit/>
          </a:bodyPr>
          <a:lstStyle/>
          <a:p>
            <a:r>
              <a:rPr lang="en-IN" b="1" i="1" spc="50" dirty="0">
                <a:ln w="0"/>
                <a:solidFill>
                  <a:schemeClr val="bg2"/>
                </a:solidFill>
                <a:effectLst>
                  <a:innerShdw blurRad="63500" dist="50800" dir="13500000">
                    <a:srgbClr val="000000">
                      <a:alpha val="50000"/>
                    </a:srgbClr>
                  </a:innerShdw>
                </a:effectLst>
                <a:latin typeface="Century" panose="02040604050505020304" pitchFamily="18" charset="0"/>
              </a:rPr>
              <a:t>Sub Objectives :</a:t>
            </a:r>
          </a:p>
          <a:p>
            <a:r>
              <a:rPr lang="en-IN" i="1" spc="50" dirty="0">
                <a:ln w="0"/>
                <a:solidFill>
                  <a:schemeClr val="bg2"/>
                </a:solidFill>
                <a:effectLst>
                  <a:innerShdw blurRad="63500" dist="50800" dir="13500000">
                    <a:srgbClr val="000000">
                      <a:alpha val="50000"/>
                    </a:srgbClr>
                  </a:innerShdw>
                </a:effectLst>
                <a:latin typeface="Century" panose="02040604050505020304" pitchFamily="18" charset="0"/>
              </a:rPr>
              <a:t>The System should not be able to :</a:t>
            </a:r>
          </a:p>
          <a:p>
            <a:r>
              <a:rPr lang="en-IN" i="1" spc="50" dirty="0">
                <a:ln w="0"/>
                <a:solidFill>
                  <a:schemeClr val="bg2"/>
                </a:solidFill>
                <a:effectLst>
                  <a:innerShdw blurRad="63500" dist="50800" dir="13500000">
                    <a:srgbClr val="000000">
                      <a:alpha val="50000"/>
                    </a:srgbClr>
                  </a:innerShdw>
                </a:effectLst>
                <a:latin typeface="Century" panose="02040604050505020304" pitchFamily="18" charset="0"/>
              </a:rPr>
              <a:t>Identify allocations of clients on a map.</a:t>
            </a:r>
          </a:p>
          <a:p>
            <a:r>
              <a:rPr lang="en-IN" i="1" spc="50" dirty="0">
                <a:ln w="0"/>
                <a:solidFill>
                  <a:schemeClr val="bg2"/>
                </a:solidFill>
                <a:effectLst>
                  <a:innerShdw blurRad="63500" dist="50800" dir="13500000">
                    <a:srgbClr val="000000">
                      <a:alpha val="50000"/>
                    </a:srgbClr>
                  </a:innerShdw>
                </a:effectLst>
                <a:latin typeface="Century" panose="02040604050505020304" pitchFamily="18" charset="0"/>
              </a:rPr>
              <a:t>Designing algorithm for Optimal Route Analyzer.</a:t>
            </a:r>
          </a:p>
          <a:p>
            <a:r>
              <a:rPr lang="en-IN" i="1" spc="50" dirty="0">
                <a:ln w="0"/>
                <a:solidFill>
                  <a:schemeClr val="bg2"/>
                </a:solidFill>
                <a:effectLst>
                  <a:innerShdw blurRad="63500" dist="50800" dir="13500000">
                    <a:srgbClr val="000000">
                      <a:alpha val="50000"/>
                    </a:srgbClr>
                  </a:innerShdw>
                </a:effectLst>
                <a:latin typeface="Century" panose="02040604050505020304" pitchFamily="18" charset="0"/>
              </a:rPr>
              <a:t>Output the least time visit.</a:t>
            </a:r>
          </a:p>
        </p:txBody>
      </p:sp>
    </p:spTree>
    <p:extLst>
      <p:ext uri="{BB962C8B-B14F-4D97-AF65-F5344CB8AC3E}">
        <p14:creationId xmlns:p14="http://schemas.microsoft.com/office/powerpoint/2010/main" val="2670479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1223</TotalTime>
  <Words>1816</Words>
  <Application>Microsoft Office PowerPoint</Application>
  <PresentationFormat>Widescreen</PresentationFormat>
  <Paragraphs>203</Paragraphs>
  <Slides>18</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NSimSun</vt:lpstr>
      <vt:lpstr>Algerian</vt:lpstr>
      <vt:lpstr>Arial</vt:lpstr>
      <vt:lpstr>Baskerville Old Face</vt:lpstr>
      <vt:lpstr>Book Antiqua</vt:lpstr>
      <vt:lpstr>Calibri</vt:lpstr>
      <vt:lpstr>Calibri Light</vt:lpstr>
      <vt:lpstr>Cambria</vt:lpstr>
      <vt:lpstr>Cambria Math</vt:lpstr>
      <vt:lpstr>Century</vt:lpstr>
      <vt:lpstr>ff1</vt:lpstr>
      <vt:lpstr>ff3</vt:lpstr>
      <vt:lpstr>Times New Roman</vt:lpstr>
      <vt:lpstr>Ubuntu</vt:lpstr>
      <vt:lpstr>Office Theme</vt:lpstr>
      <vt:lpstr>Optimal Route Analayzer</vt:lpstr>
      <vt:lpstr>The Economic impact of the 2020 coronavirus pandemic in India has been largely disruptive. India's growth in the fourth quarter of the fiscal year 2020 went down to 3.1% according to the Ministry of Statistics.</vt:lpstr>
      <vt:lpstr> </vt:lpstr>
      <vt:lpstr>Optimal Analyser and Feasible Solution</vt:lpstr>
      <vt:lpstr>What’s Gonna Effect ?</vt:lpstr>
      <vt:lpstr>PowerPoint Presentation</vt:lpstr>
      <vt:lpstr>However, Nowadays Travellers aren’t naïve when it comes to pricing their trip. They’re sensible enough to shop around and find the best deal, and they certainly won’t be fooled into paying over the odds when they know how many potential options there are available for them.</vt:lpstr>
      <vt:lpstr> </vt:lpstr>
      <vt:lpstr>~ In this research we used method of Kruskal Algorithm using the concept of Travelling Salesman Problem (TSP) to determine the regular service routs that minimizes the travelling costs. </vt:lpstr>
      <vt:lpstr>On my trip to Venice ,I plan to visit all the important Heritage sites but am short in time. To make our itinerary work, we can decide to use our Algorithm .</vt:lpstr>
      <vt:lpstr>PowerPoint Presentation</vt:lpstr>
      <vt:lpstr>PowerPoint Presentation</vt:lpstr>
      <vt:lpstr>PowerPoint Presentation</vt:lpstr>
      <vt:lpstr>Operation Analyzer &amp; Feasible Solution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Verma</dc:creator>
  <cp:lastModifiedBy>Shubham Verma</cp:lastModifiedBy>
  <cp:revision>139</cp:revision>
  <dcterms:created xsi:type="dcterms:W3CDTF">2020-10-15T00:47:29Z</dcterms:created>
  <dcterms:modified xsi:type="dcterms:W3CDTF">2021-01-25T03:06:14Z</dcterms:modified>
</cp:coreProperties>
</file>